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91" r:id="rId3"/>
    <p:sldId id="284" r:id="rId4"/>
    <p:sldId id="272" r:id="rId5"/>
    <p:sldId id="310" r:id="rId6"/>
    <p:sldId id="258" r:id="rId7"/>
    <p:sldId id="306" r:id="rId8"/>
    <p:sldId id="293" r:id="rId9"/>
    <p:sldId id="308" r:id="rId10"/>
    <p:sldId id="307" r:id="rId11"/>
    <p:sldId id="297" r:id="rId12"/>
    <p:sldId id="262" r:id="rId13"/>
    <p:sldId id="263" r:id="rId14"/>
    <p:sldId id="267" r:id="rId15"/>
    <p:sldId id="311" r:id="rId16"/>
    <p:sldId id="285" r:id="rId17"/>
    <p:sldId id="295" r:id="rId18"/>
    <p:sldId id="313" r:id="rId19"/>
    <p:sldId id="312" r:id="rId20"/>
    <p:sldId id="303" r:id="rId2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CA576E-2302-4C41-897F-10E229674968}" v="43" dt="2024-05-06T00:30:05.8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92804" autoAdjust="0"/>
  </p:normalViewPr>
  <p:slideViewPr>
    <p:cSldViewPr snapToGrid="0">
      <p:cViewPr varScale="1">
        <p:scale>
          <a:sx n="64" d="100"/>
          <a:sy n="64" d="100"/>
        </p:scale>
        <p:origin x="36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e8119fde942ba4e6/Documentos/Comisi&#243;n%20J&#243;venes%20CoordNac/Panel%20Mayo%202024%20La%20Plata/2024Encuesta%20J&#243;venes%20(Respuesta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e8119fde942ba4e6/Documentos/Comisi&#243;n%20J&#243;venes%20CoordNac/Panel%20Mayo%202024%20La%20Plata/2024Encuesta%20J&#243;venes%20(Respuesta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ofPieChart>
        <c:ofPieType val="pie"/>
        <c:varyColors val="1"/>
        <c:ser>
          <c:idx val="0"/>
          <c:order val="0"/>
          <c:dPt>
            <c:idx val="0"/>
            <c:bubble3D val="0"/>
            <c:spPr>
              <a:solidFill>
                <a:schemeClr val="bg1">
                  <a:lumMod val="75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43A7-4C96-9B5D-6189073FB649}"/>
              </c:ext>
            </c:extLst>
          </c:dPt>
          <c:dPt>
            <c:idx val="1"/>
            <c:bubble3D val="0"/>
            <c:spPr>
              <a:solidFill>
                <a:srgbClr val="92D05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43A7-4C96-9B5D-6189073FB649}"/>
              </c:ext>
            </c:extLst>
          </c:dPt>
          <c:dPt>
            <c:idx val="2"/>
            <c:bubble3D val="0"/>
            <c:spPr>
              <a:solidFill>
                <a:schemeClr val="accent6">
                  <a:lumMod val="60000"/>
                  <a:lumOff val="40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43A7-4C96-9B5D-6189073FB649}"/>
              </c:ext>
            </c:extLst>
          </c:dPt>
          <c:dLbls>
            <c:dLbl>
              <c:idx val="0"/>
              <c:layout>
                <c:manualLayout>
                  <c:x val="9.917484575231228E-2"/>
                  <c:y val="-6.0765144108898593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3A7-4C96-9B5D-6189073FB649}"/>
                </c:ext>
              </c:extLst>
            </c:dLbl>
            <c:dLbl>
              <c:idx val="1"/>
              <c:delete val="1"/>
              <c:extLst>
                <c:ext xmlns:c15="http://schemas.microsoft.com/office/drawing/2012/chart" uri="{CE6537A1-D6FC-4f65-9D91-7224C49458BB}"/>
                <c:ext xmlns:c16="http://schemas.microsoft.com/office/drawing/2014/chart" uri="{C3380CC4-5D6E-409C-BE32-E72D297353CC}">
                  <c16:uniqueId val="{00000003-43A7-4C96-9B5D-6189073FB649}"/>
                </c:ext>
              </c:extLst>
            </c:dLbl>
            <c:dLbl>
              <c:idx val="2"/>
              <c:layout>
                <c:manualLayout>
                  <c:x val="-0.1577281277340333"/>
                  <c:y val="-1.3888888888888973E-2"/>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lumMod val="95000"/>
                        </a:schemeClr>
                      </a:solidFill>
                      <a:latin typeface="+mn-lt"/>
                      <a:ea typeface="+mn-ea"/>
                      <a:cs typeface="+mn-cs"/>
                    </a:defRPr>
                  </a:pPr>
                  <a:endParaRPr lang="es-E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3A7-4C96-9B5D-6189073FB649}"/>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s-E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Hoja4!$E$8:$E$9</c:f>
              <c:strCache>
                <c:ptCount val="2"/>
                <c:pt idx="0">
                  <c:v>No</c:v>
                </c:pt>
                <c:pt idx="1">
                  <c:v>Si</c:v>
                </c:pt>
              </c:strCache>
            </c:strRef>
          </c:cat>
          <c:val>
            <c:numRef>
              <c:f>Hoja4!$F$8:$F$9</c:f>
              <c:numCache>
                <c:formatCode>0.00%</c:formatCode>
                <c:ptCount val="2"/>
                <c:pt idx="0">
                  <c:v>0.54</c:v>
                </c:pt>
                <c:pt idx="1">
                  <c:v>0.46</c:v>
                </c:pt>
              </c:numCache>
            </c:numRef>
          </c:val>
          <c:extLst>
            <c:ext xmlns:c16="http://schemas.microsoft.com/office/drawing/2014/chart" uri="{C3380CC4-5D6E-409C-BE32-E72D297353CC}">
              <c16:uniqueId val="{00000006-43A7-4C96-9B5D-6189073FB649}"/>
            </c:ext>
          </c:extLst>
        </c:ser>
        <c:dLbls>
          <c:dLblPos val="inEnd"/>
          <c:showLegendKey val="0"/>
          <c:showVal val="0"/>
          <c:showCatName val="0"/>
          <c:showSerName val="0"/>
          <c:showPercent val="1"/>
          <c:showBubbleSize val="0"/>
          <c:showLeaderLines val="1"/>
        </c:dLbls>
        <c:gapWidth val="100"/>
        <c:secondPieSize val="75"/>
      </c:ofPieChart>
      <c:spPr>
        <a:noFill/>
        <a:ln>
          <a:noFill/>
        </a:ln>
        <a:effectLst/>
      </c:spPr>
    </c:plotArea>
    <c:legend>
      <c:legendPos val="b"/>
      <c:layout>
        <c:manualLayout>
          <c:xMode val="edge"/>
          <c:yMode val="edge"/>
          <c:x val="0.11933804739713315"/>
          <c:y val="0.86226709347035957"/>
          <c:w val="0.29303713224601341"/>
          <c:h val="7.8125546806649182E-2"/>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523294828544703"/>
          <c:y val="0.11970077946885528"/>
          <c:w val="0.6437822558286922"/>
          <c:h val="0.70157852130265441"/>
        </c:manualLayout>
      </c:layout>
      <c:pie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3AD3-499E-9E69-1853DA1D45F3}"/>
              </c:ext>
            </c:extLst>
          </c:dPt>
          <c:dPt>
            <c:idx val="1"/>
            <c:bubble3D val="0"/>
            <c:spPr>
              <a:solidFill>
                <a:schemeClr val="accent2"/>
              </a:solidFill>
              <a:ln w="19050">
                <a:noFill/>
              </a:ln>
              <a:effectLst/>
            </c:spPr>
            <c:extLst>
              <c:ext xmlns:c16="http://schemas.microsoft.com/office/drawing/2014/chart" uri="{C3380CC4-5D6E-409C-BE32-E72D297353CC}">
                <c16:uniqueId val="{00000003-3AD3-499E-9E69-1853DA1D45F3}"/>
              </c:ext>
            </c:extLst>
          </c:dPt>
          <c:dLbls>
            <c:dLbl>
              <c:idx val="0"/>
              <c:layout>
                <c:manualLayout>
                  <c:x val="-0.17833121318089176"/>
                  <c:y val="-0.1177525900298640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lumMod val="95000"/>
                        </a:schemeClr>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D3-499E-9E69-1853DA1D45F3}"/>
                </c:ext>
              </c:extLst>
            </c:dLbl>
            <c:dLbl>
              <c:idx val="1"/>
              <c:layout>
                <c:manualLayout>
                  <c:x val="0.16417221570762486"/>
                  <c:y val="0.13910968758726117"/>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D3-499E-9E69-1853DA1D45F3}"/>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Hoja4!$E$11:$E$12</c:f>
              <c:strCache>
                <c:ptCount val="2"/>
                <c:pt idx="0">
                  <c:v>Participa</c:v>
                </c:pt>
                <c:pt idx="1">
                  <c:v>No Participa</c:v>
                </c:pt>
              </c:strCache>
            </c:strRef>
          </c:cat>
          <c:val>
            <c:numRef>
              <c:f>Hoja4!$F$11:$F$12</c:f>
              <c:numCache>
                <c:formatCode>0%</c:formatCode>
                <c:ptCount val="2"/>
                <c:pt idx="0">
                  <c:v>0.69</c:v>
                </c:pt>
                <c:pt idx="1">
                  <c:v>0.31</c:v>
                </c:pt>
              </c:numCache>
            </c:numRef>
          </c:val>
          <c:extLst>
            <c:ext xmlns:c16="http://schemas.microsoft.com/office/drawing/2014/chart" uri="{C3380CC4-5D6E-409C-BE32-E72D297353CC}">
              <c16:uniqueId val="{00000004-3AD3-499E-9E69-1853DA1D45F3}"/>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8.5537681129072785E-2"/>
          <c:y val="0.8837559929197174"/>
          <c:w val="0.90758332547619136"/>
          <c:h val="0.11624403854168389"/>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'[2024Encuesta Jóvenes (Respuestas).xlsx]Hoja1'!$A$3</c:f>
              <c:strCache>
                <c:ptCount val="1"/>
                <c:pt idx="0">
                  <c:v>1 - Poca motivante</c:v>
                </c:pt>
              </c:strCache>
            </c:strRef>
          </c:tx>
          <c:spPr>
            <a:solidFill>
              <a:schemeClr val="accent1"/>
            </a:solidFill>
            <a:ln>
              <a:noFill/>
            </a:ln>
            <a:effectLst/>
          </c:spPr>
          <c:invertIfNegative val="0"/>
          <c:cat>
            <c:strRef>
              <c:f>'[2024Encuesta Jóvenes (Respuestas).xlsx]Hoja1'!$B$2:$H$2</c:f>
              <c:strCache>
                <c:ptCount val="7"/>
                <c:pt idx="0">
                  <c:v>C. Salud</c:v>
                </c:pt>
                <c:pt idx="1">
                  <c:v>Proyección</c:v>
                </c:pt>
                <c:pt idx="2">
                  <c:v>Confianza en el Sistema </c:v>
                </c:pt>
                <c:pt idx="3">
                  <c:v>Aporte Bajo Beneficio Bueno</c:v>
                </c:pt>
                <c:pt idx="4">
                  <c:v>Educación previsional grado</c:v>
                </c:pt>
                <c:pt idx="5">
                  <c:v>Educación previsional postU</c:v>
                </c:pt>
                <c:pt idx="6">
                  <c:v>Otro</c:v>
                </c:pt>
              </c:strCache>
            </c:strRef>
          </c:cat>
          <c:val>
            <c:numRef>
              <c:f>'[2024Encuesta Jóvenes (Respuestas).xlsx]Hoja1'!$B$3:$H$3</c:f>
              <c:numCache>
                <c:formatCode>General</c:formatCode>
                <c:ptCount val="7"/>
                <c:pt idx="0">
                  <c:v>14</c:v>
                </c:pt>
                <c:pt idx="1">
                  <c:v>8</c:v>
                </c:pt>
                <c:pt idx="2">
                  <c:v>3</c:v>
                </c:pt>
                <c:pt idx="3">
                  <c:v>6</c:v>
                </c:pt>
                <c:pt idx="4">
                  <c:v>15</c:v>
                </c:pt>
                <c:pt idx="5">
                  <c:v>9</c:v>
                </c:pt>
                <c:pt idx="6">
                  <c:v>4</c:v>
                </c:pt>
              </c:numCache>
            </c:numRef>
          </c:val>
          <c:extLst>
            <c:ext xmlns:c16="http://schemas.microsoft.com/office/drawing/2014/chart" uri="{C3380CC4-5D6E-409C-BE32-E72D297353CC}">
              <c16:uniqueId val="{00000000-EB5F-4DF2-9897-4301750A8612}"/>
            </c:ext>
          </c:extLst>
        </c:ser>
        <c:ser>
          <c:idx val="1"/>
          <c:order val="1"/>
          <c:tx>
            <c:strRef>
              <c:f>'[2024Encuesta Jóvenes (Respuestas).xlsx]Hoja1'!$A$4</c:f>
              <c:strCache>
                <c:ptCount val="1"/>
                <c:pt idx="0">
                  <c:v>2 - Algo Motivación</c:v>
                </c:pt>
              </c:strCache>
            </c:strRef>
          </c:tx>
          <c:spPr>
            <a:solidFill>
              <a:schemeClr val="accent2"/>
            </a:solidFill>
            <a:ln>
              <a:noFill/>
            </a:ln>
            <a:effectLst/>
          </c:spPr>
          <c:invertIfNegative val="0"/>
          <c:cat>
            <c:strRef>
              <c:f>'[2024Encuesta Jóvenes (Respuestas).xlsx]Hoja1'!$B$2:$H$2</c:f>
              <c:strCache>
                <c:ptCount val="7"/>
                <c:pt idx="0">
                  <c:v>C. Salud</c:v>
                </c:pt>
                <c:pt idx="1">
                  <c:v>Proyección</c:v>
                </c:pt>
                <c:pt idx="2">
                  <c:v>Confianza en el Sistema </c:v>
                </c:pt>
                <c:pt idx="3">
                  <c:v>Aporte Bajo Beneficio Bueno</c:v>
                </c:pt>
                <c:pt idx="4">
                  <c:v>Educación previsional grado</c:v>
                </c:pt>
                <c:pt idx="5">
                  <c:v>Educación previsional postU</c:v>
                </c:pt>
                <c:pt idx="6">
                  <c:v>Otro</c:v>
                </c:pt>
              </c:strCache>
            </c:strRef>
          </c:cat>
          <c:val>
            <c:numRef>
              <c:f>'[2024Encuesta Jóvenes (Respuestas).xlsx]Hoja1'!$B$4:$H$4</c:f>
              <c:numCache>
                <c:formatCode>General</c:formatCode>
                <c:ptCount val="7"/>
                <c:pt idx="0">
                  <c:v>6</c:v>
                </c:pt>
                <c:pt idx="1">
                  <c:v>3</c:v>
                </c:pt>
                <c:pt idx="2">
                  <c:v>8</c:v>
                </c:pt>
                <c:pt idx="3">
                  <c:v>8</c:v>
                </c:pt>
                <c:pt idx="4">
                  <c:v>13</c:v>
                </c:pt>
                <c:pt idx="5">
                  <c:v>7</c:v>
                </c:pt>
                <c:pt idx="6">
                  <c:v>1</c:v>
                </c:pt>
              </c:numCache>
            </c:numRef>
          </c:val>
          <c:extLst>
            <c:ext xmlns:c16="http://schemas.microsoft.com/office/drawing/2014/chart" uri="{C3380CC4-5D6E-409C-BE32-E72D297353CC}">
              <c16:uniqueId val="{00000001-EB5F-4DF2-9897-4301750A8612}"/>
            </c:ext>
          </c:extLst>
        </c:ser>
        <c:ser>
          <c:idx val="2"/>
          <c:order val="2"/>
          <c:tx>
            <c:strRef>
              <c:f>'[2024Encuesta Jóvenes (Respuestas).xlsx]Hoja1'!$A$5</c:f>
              <c:strCache>
                <c:ptCount val="1"/>
                <c:pt idx="0">
                  <c:v>3 - Indiferente</c:v>
                </c:pt>
              </c:strCache>
            </c:strRef>
          </c:tx>
          <c:spPr>
            <a:solidFill>
              <a:schemeClr val="accent3"/>
            </a:solidFill>
            <a:ln>
              <a:noFill/>
            </a:ln>
            <a:effectLst/>
          </c:spPr>
          <c:invertIfNegative val="0"/>
          <c:cat>
            <c:strRef>
              <c:f>'[2024Encuesta Jóvenes (Respuestas).xlsx]Hoja1'!$B$2:$H$2</c:f>
              <c:strCache>
                <c:ptCount val="7"/>
                <c:pt idx="0">
                  <c:v>C. Salud</c:v>
                </c:pt>
                <c:pt idx="1">
                  <c:v>Proyección</c:v>
                </c:pt>
                <c:pt idx="2">
                  <c:v>Confianza en el Sistema </c:v>
                </c:pt>
                <c:pt idx="3">
                  <c:v>Aporte Bajo Beneficio Bueno</c:v>
                </c:pt>
                <c:pt idx="4">
                  <c:v>Educación previsional grado</c:v>
                </c:pt>
                <c:pt idx="5">
                  <c:v>Educación previsional postU</c:v>
                </c:pt>
                <c:pt idx="6">
                  <c:v>Otro</c:v>
                </c:pt>
              </c:strCache>
            </c:strRef>
          </c:cat>
          <c:val>
            <c:numRef>
              <c:f>'[2024Encuesta Jóvenes (Respuestas).xlsx]Hoja1'!$B$5:$H$5</c:f>
              <c:numCache>
                <c:formatCode>General</c:formatCode>
                <c:ptCount val="7"/>
                <c:pt idx="0">
                  <c:v>7</c:v>
                </c:pt>
                <c:pt idx="1">
                  <c:v>8</c:v>
                </c:pt>
                <c:pt idx="2">
                  <c:v>9</c:v>
                </c:pt>
                <c:pt idx="3">
                  <c:v>10</c:v>
                </c:pt>
                <c:pt idx="4">
                  <c:v>2</c:v>
                </c:pt>
                <c:pt idx="5">
                  <c:v>7</c:v>
                </c:pt>
                <c:pt idx="6">
                  <c:v>0</c:v>
                </c:pt>
              </c:numCache>
            </c:numRef>
          </c:val>
          <c:extLst>
            <c:ext xmlns:c16="http://schemas.microsoft.com/office/drawing/2014/chart" uri="{C3380CC4-5D6E-409C-BE32-E72D297353CC}">
              <c16:uniqueId val="{00000002-EB5F-4DF2-9897-4301750A8612}"/>
            </c:ext>
          </c:extLst>
        </c:ser>
        <c:ser>
          <c:idx val="3"/>
          <c:order val="3"/>
          <c:tx>
            <c:strRef>
              <c:f>'[2024Encuesta Jóvenes (Respuestas).xlsx]Hoja1'!$A$6</c:f>
              <c:strCache>
                <c:ptCount val="1"/>
                <c:pt idx="0">
                  <c:v>4 - Bastante motivante</c:v>
                </c:pt>
              </c:strCache>
            </c:strRef>
          </c:tx>
          <c:spPr>
            <a:solidFill>
              <a:schemeClr val="accent4"/>
            </a:solidFill>
            <a:ln>
              <a:noFill/>
            </a:ln>
            <a:effectLst/>
          </c:spPr>
          <c:invertIfNegative val="0"/>
          <c:cat>
            <c:strRef>
              <c:f>'[2024Encuesta Jóvenes (Respuestas).xlsx]Hoja1'!$B$2:$H$2</c:f>
              <c:strCache>
                <c:ptCount val="7"/>
                <c:pt idx="0">
                  <c:v>C. Salud</c:v>
                </c:pt>
                <c:pt idx="1">
                  <c:v>Proyección</c:v>
                </c:pt>
                <c:pt idx="2">
                  <c:v>Confianza en el Sistema </c:v>
                </c:pt>
                <c:pt idx="3">
                  <c:v>Aporte Bajo Beneficio Bueno</c:v>
                </c:pt>
                <c:pt idx="4">
                  <c:v>Educación previsional grado</c:v>
                </c:pt>
                <c:pt idx="5">
                  <c:v>Educación previsional postU</c:v>
                </c:pt>
                <c:pt idx="6">
                  <c:v>Otro</c:v>
                </c:pt>
              </c:strCache>
            </c:strRef>
          </c:cat>
          <c:val>
            <c:numRef>
              <c:f>'[2024Encuesta Jóvenes (Respuestas).xlsx]Hoja1'!$B$6:$H$6</c:f>
              <c:numCache>
                <c:formatCode>General</c:formatCode>
                <c:ptCount val="7"/>
                <c:pt idx="0">
                  <c:v>6</c:v>
                </c:pt>
                <c:pt idx="1">
                  <c:v>7</c:v>
                </c:pt>
                <c:pt idx="2">
                  <c:v>7</c:v>
                </c:pt>
                <c:pt idx="3">
                  <c:v>4</c:v>
                </c:pt>
                <c:pt idx="4">
                  <c:v>3</c:v>
                </c:pt>
                <c:pt idx="5">
                  <c:v>5</c:v>
                </c:pt>
                <c:pt idx="6">
                  <c:v>2</c:v>
                </c:pt>
              </c:numCache>
            </c:numRef>
          </c:val>
          <c:extLst>
            <c:ext xmlns:c16="http://schemas.microsoft.com/office/drawing/2014/chart" uri="{C3380CC4-5D6E-409C-BE32-E72D297353CC}">
              <c16:uniqueId val="{00000003-EB5F-4DF2-9897-4301750A8612}"/>
            </c:ext>
          </c:extLst>
        </c:ser>
        <c:ser>
          <c:idx val="4"/>
          <c:order val="4"/>
          <c:tx>
            <c:strRef>
              <c:f>'[2024Encuesta Jóvenes (Respuestas).xlsx]Hoja1'!$A$7</c:f>
              <c:strCache>
                <c:ptCount val="1"/>
                <c:pt idx="0">
                  <c:v>5 - Muy motivante</c:v>
                </c:pt>
              </c:strCache>
            </c:strRef>
          </c:tx>
          <c:spPr>
            <a:solidFill>
              <a:schemeClr val="accent5"/>
            </a:solidFill>
            <a:ln>
              <a:noFill/>
            </a:ln>
            <a:effectLst/>
          </c:spPr>
          <c:invertIfNegative val="0"/>
          <c:cat>
            <c:strRef>
              <c:f>'[2024Encuesta Jóvenes (Respuestas).xlsx]Hoja1'!$B$2:$H$2</c:f>
              <c:strCache>
                <c:ptCount val="7"/>
                <c:pt idx="0">
                  <c:v>C. Salud</c:v>
                </c:pt>
                <c:pt idx="1">
                  <c:v>Proyección</c:v>
                </c:pt>
                <c:pt idx="2">
                  <c:v>Confianza en el Sistema </c:v>
                </c:pt>
                <c:pt idx="3">
                  <c:v>Aporte Bajo Beneficio Bueno</c:v>
                </c:pt>
                <c:pt idx="4">
                  <c:v>Educación previsional grado</c:v>
                </c:pt>
                <c:pt idx="5">
                  <c:v>Educación previsional postU</c:v>
                </c:pt>
                <c:pt idx="6">
                  <c:v>Otro</c:v>
                </c:pt>
              </c:strCache>
            </c:strRef>
          </c:cat>
          <c:val>
            <c:numRef>
              <c:f>'[2024Encuesta Jóvenes (Respuestas).xlsx]Hoja1'!$B$7:$H$7</c:f>
              <c:numCache>
                <c:formatCode>General</c:formatCode>
                <c:ptCount val="7"/>
                <c:pt idx="0">
                  <c:v>4</c:v>
                </c:pt>
                <c:pt idx="1">
                  <c:v>12</c:v>
                </c:pt>
                <c:pt idx="2">
                  <c:v>12</c:v>
                </c:pt>
                <c:pt idx="3">
                  <c:v>9</c:v>
                </c:pt>
                <c:pt idx="4">
                  <c:v>5</c:v>
                </c:pt>
                <c:pt idx="5">
                  <c:v>11</c:v>
                </c:pt>
                <c:pt idx="6">
                  <c:v>5</c:v>
                </c:pt>
              </c:numCache>
            </c:numRef>
          </c:val>
          <c:extLst>
            <c:ext xmlns:c16="http://schemas.microsoft.com/office/drawing/2014/chart" uri="{C3380CC4-5D6E-409C-BE32-E72D297353CC}">
              <c16:uniqueId val="{00000004-EB5F-4DF2-9897-4301750A8612}"/>
            </c:ext>
          </c:extLst>
        </c:ser>
        <c:dLbls>
          <c:showLegendKey val="0"/>
          <c:showVal val="0"/>
          <c:showCatName val="0"/>
          <c:showSerName val="0"/>
          <c:showPercent val="0"/>
          <c:showBubbleSize val="0"/>
        </c:dLbls>
        <c:gapWidth val="219"/>
        <c:overlap val="-27"/>
        <c:axId val="236524607"/>
        <c:axId val="236514047"/>
      </c:barChart>
      <c:catAx>
        <c:axId val="236524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36514047"/>
        <c:crosses val="autoZero"/>
        <c:auto val="1"/>
        <c:lblAlgn val="ctr"/>
        <c:lblOffset val="100"/>
        <c:noMultiLvlLbl val="0"/>
      </c:catAx>
      <c:valAx>
        <c:axId val="2365140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365246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'[2024Encuesta Jóvenes (Respuestas).xlsx]Hoja3'!$G$7</c:f>
              <c:strCache>
                <c:ptCount val="1"/>
                <c:pt idx="0">
                  <c:v>1 - Poca motivante</c:v>
                </c:pt>
              </c:strCache>
            </c:strRef>
          </c:tx>
          <c:spPr>
            <a:solidFill>
              <a:schemeClr val="accent1"/>
            </a:solidFill>
            <a:ln>
              <a:noFill/>
            </a:ln>
            <a:effectLst/>
          </c:spPr>
          <c:invertIfNegative val="0"/>
          <c:cat>
            <c:strRef>
              <c:f>'[2024Encuesta Jóvenes (Respuestas).xlsx]Hoja3'!$H$6:$N$6</c:f>
              <c:strCache>
                <c:ptCount val="7"/>
                <c:pt idx="0">
                  <c:v>Aportes alto, beneficios bajos</c:v>
                </c:pt>
                <c:pt idx="1">
                  <c:v>Beneficios inmediatos</c:v>
                </c:pt>
                <c:pt idx="2">
                  <c:v>Aportes multiples</c:v>
                </c:pt>
                <c:pt idx="3">
                  <c:v>Desconfianza en el sistema</c:v>
                </c:pt>
                <c:pt idx="4">
                  <c:v>Desconocimiento de los sistemas previsionales</c:v>
                </c:pt>
                <c:pt idx="5">
                  <c:v>Monto jubilaciones actuales</c:v>
                </c:pt>
                <c:pt idx="6">
                  <c:v>Otro</c:v>
                </c:pt>
              </c:strCache>
            </c:strRef>
          </c:cat>
          <c:val>
            <c:numRef>
              <c:f>'[2024Encuesta Jóvenes (Respuestas).xlsx]Hoja3'!$H$7:$N$7</c:f>
              <c:numCache>
                <c:formatCode>General</c:formatCode>
                <c:ptCount val="7"/>
                <c:pt idx="0">
                  <c:v>9</c:v>
                </c:pt>
                <c:pt idx="1">
                  <c:v>10</c:v>
                </c:pt>
                <c:pt idx="2">
                  <c:v>4</c:v>
                </c:pt>
                <c:pt idx="3">
                  <c:v>13</c:v>
                </c:pt>
                <c:pt idx="4">
                  <c:v>10</c:v>
                </c:pt>
                <c:pt idx="5">
                  <c:v>6</c:v>
                </c:pt>
                <c:pt idx="6">
                  <c:v>1</c:v>
                </c:pt>
              </c:numCache>
            </c:numRef>
          </c:val>
          <c:extLst>
            <c:ext xmlns:c16="http://schemas.microsoft.com/office/drawing/2014/chart" uri="{C3380CC4-5D6E-409C-BE32-E72D297353CC}">
              <c16:uniqueId val="{00000000-7B0A-48E8-A331-87F36C9DCCF9}"/>
            </c:ext>
          </c:extLst>
        </c:ser>
        <c:ser>
          <c:idx val="1"/>
          <c:order val="1"/>
          <c:tx>
            <c:strRef>
              <c:f>'[2024Encuesta Jóvenes (Respuestas).xlsx]Hoja3'!$G$8</c:f>
              <c:strCache>
                <c:ptCount val="1"/>
                <c:pt idx="0">
                  <c:v>2 - Algo Motivación</c:v>
                </c:pt>
              </c:strCache>
            </c:strRef>
          </c:tx>
          <c:spPr>
            <a:solidFill>
              <a:schemeClr val="accent2"/>
            </a:solidFill>
            <a:ln>
              <a:noFill/>
            </a:ln>
            <a:effectLst/>
          </c:spPr>
          <c:invertIfNegative val="0"/>
          <c:cat>
            <c:strRef>
              <c:f>'[2024Encuesta Jóvenes (Respuestas).xlsx]Hoja3'!$H$6:$N$6</c:f>
              <c:strCache>
                <c:ptCount val="7"/>
                <c:pt idx="0">
                  <c:v>Aportes alto, beneficios bajos</c:v>
                </c:pt>
                <c:pt idx="1">
                  <c:v>Beneficios inmediatos</c:v>
                </c:pt>
                <c:pt idx="2">
                  <c:v>Aportes multiples</c:v>
                </c:pt>
                <c:pt idx="3">
                  <c:v>Desconfianza en el sistema</c:v>
                </c:pt>
                <c:pt idx="4">
                  <c:v>Desconocimiento de los sistemas previsionales</c:v>
                </c:pt>
                <c:pt idx="5">
                  <c:v>Monto jubilaciones actuales</c:v>
                </c:pt>
                <c:pt idx="6">
                  <c:v>Otro</c:v>
                </c:pt>
              </c:strCache>
            </c:strRef>
          </c:cat>
          <c:val>
            <c:numRef>
              <c:f>'[2024Encuesta Jóvenes (Respuestas).xlsx]Hoja3'!$H$8:$N$8</c:f>
              <c:numCache>
                <c:formatCode>General</c:formatCode>
                <c:ptCount val="7"/>
                <c:pt idx="0">
                  <c:v>9</c:v>
                </c:pt>
                <c:pt idx="1">
                  <c:v>11</c:v>
                </c:pt>
                <c:pt idx="2">
                  <c:v>11</c:v>
                </c:pt>
                <c:pt idx="3">
                  <c:v>7</c:v>
                </c:pt>
                <c:pt idx="4">
                  <c:v>9</c:v>
                </c:pt>
                <c:pt idx="5">
                  <c:v>8</c:v>
                </c:pt>
              </c:numCache>
            </c:numRef>
          </c:val>
          <c:extLst>
            <c:ext xmlns:c16="http://schemas.microsoft.com/office/drawing/2014/chart" uri="{C3380CC4-5D6E-409C-BE32-E72D297353CC}">
              <c16:uniqueId val="{00000001-7B0A-48E8-A331-87F36C9DCCF9}"/>
            </c:ext>
          </c:extLst>
        </c:ser>
        <c:ser>
          <c:idx val="2"/>
          <c:order val="2"/>
          <c:tx>
            <c:strRef>
              <c:f>'[2024Encuesta Jóvenes (Respuestas).xlsx]Hoja3'!$G$9</c:f>
              <c:strCache>
                <c:ptCount val="1"/>
                <c:pt idx="0">
                  <c:v>3 - Indiferente</c:v>
                </c:pt>
              </c:strCache>
            </c:strRef>
          </c:tx>
          <c:spPr>
            <a:solidFill>
              <a:schemeClr val="accent3"/>
            </a:solidFill>
            <a:ln>
              <a:noFill/>
            </a:ln>
            <a:effectLst/>
          </c:spPr>
          <c:invertIfNegative val="0"/>
          <c:cat>
            <c:strRef>
              <c:f>'[2024Encuesta Jóvenes (Respuestas).xlsx]Hoja3'!$H$6:$N$6</c:f>
              <c:strCache>
                <c:ptCount val="7"/>
                <c:pt idx="0">
                  <c:v>Aportes alto, beneficios bajos</c:v>
                </c:pt>
                <c:pt idx="1">
                  <c:v>Beneficios inmediatos</c:v>
                </c:pt>
                <c:pt idx="2">
                  <c:v>Aportes multiples</c:v>
                </c:pt>
                <c:pt idx="3">
                  <c:v>Desconfianza en el sistema</c:v>
                </c:pt>
                <c:pt idx="4">
                  <c:v>Desconocimiento de los sistemas previsionales</c:v>
                </c:pt>
                <c:pt idx="5">
                  <c:v>Monto jubilaciones actuales</c:v>
                </c:pt>
                <c:pt idx="6">
                  <c:v>Otro</c:v>
                </c:pt>
              </c:strCache>
            </c:strRef>
          </c:cat>
          <c:val>
            <c:numRef>
              <c:f>'[2024Encuesta Jóvenes (Respuestas).xlsx]Hoja3'!$H$9:$N$9</c:f>
              <c:numCache>
                <c:formatCode>General</c:formatCode>
                <c:ptCount val="7"/>
                <c:pt idx="0">
                  <c:v>8</c:v>
                </c:pt>
                <c:pt idx="1">
                  <c:v>10</c:v>
                </c:pt>
                <c:pt idx="2">
                  <c:v>10</c:v>
                </c:pt>
                <c:pt idx="3">
                  <c:v>12</c:v>
                </c:pt>
                <c:pt idx="4">
                  <c:v>7</c:v>
                </c:pt>
                <c:pt idx="5">
                  <c:v>11</c:v>
                </c:pt>
              </c:numCache>
            </c:numRef>
          </c:val>
          <c:extLst>
            <c:ext xmlns:c16="http://schemas.microsoft.com/office/drawing/2014/chart" uri="{C3380CC4-5D6E-409C-BE32-E72D297353CC}">
              <c16:uniqueId val="{00000002-7B0A-48E8-A331-87F36C9DCCF9}"/>
            </c:ext>
          </c:extLst>
        </c:ser>
        <c:ser>
          <c:idx val="3"/>
          <c:order val="3"/>
          <c:tx>
            <c:strRef>
              <c:f>'[2024Encuesta Jóvenes (Respuestas).xlsx]Hoja3'!$G$10</c:f>
              <c:strCache>
                <c:ptCount val="1"/>
                <c:pt idx="0">
                  <c:v>4 - Bastante motivante</c:v>
                </c:pt>
              </c:strCache>
            </c:strRef>
          </c:tx>
          <c:spPr>
            <a:solidFill>
              <a:schemeClr val="accent4"/>
            </a:solidFill>
            <a:ln>
              <a:noFill/>
            </a:ln>
            <a:effectLst/>
          </c:spPr>
          <c:invertIfNegative val="0"/>
          <c:cat>
            <c:strRef>
              <c:f>'[2024Encuesta Jóvenes (Respuestas).xlsx]Hoja3'!$H$6:$N$6</c:f>
              <c:strCache>
                <c:ptCount val="7"/>
                <c:pt idx="0">
                  <c:v>Aportes alto, beneficios bajos</c:v>
                </c:pt>
                <c:pt idx="1">
                  <c:v>Beneficios inmediatos</c:v>
                </c:pt>
                <c:pt idx="2">
                  <c:v>Aportes multiples</c:v>
                </c:pt>
                <c:pt idx="3">
                  <c:v>Desconfianza en el sistema</c:v>
                </c:pt>
                <c:pt idx="4">
                  <c:v>Desconocimiento de los sistemas previsionales</c:v>
                </c:pt>
                <c:pt idx="5">
                  <c:v>Monto jubilaciones actuales</c:v>
                </c:pt>
                <c:pt idx="6">
                  <c:v>Otro</c:v>
                </c:pt>
              </c:strCache>
            </c:strRef>
          </c:cat>
          <c:val>
            <c:numRef>
              <c:f>'[2024Encuesta Jóvenes (Respuestas).xlsx]Hoja3'!$H$10:$N$10</c:f>
              <c:numCache>
                <c:formatCode>General</c:formatCode>
                <c:ptCount val="7"/>
                <c:pt idx="0">
                  <c:v>4</c:v>
                </c:pt>
                <c:pt idx="1">
                  <c:v>1</c:v>
                </c:pt>
                <c:pt idx="2">
                  <c:v>6</c:v>
                </c:pt>
                <c:pt idx="3">
                  <c:v>2</c:v>
                </c:pt>
                <c:pt idx="4">
                  <c:v>7</c:v>
                </c:pt>
                <c:pt idx="5">
                  <c:v>5</c:v>
                </c:pt>
                <c:pt idx="6">
                  <c:v>1</c:v>
                </c:pt>
              </c:numCache>
            </c:numRef>
          </c:val>
          <c:extLst>
            <c:ext xmlns:c16="http://schemas.microsoft.com/office/drawing/2014/chart" uri="{C3380CC4-5D6E-409C-BE32-E72D297353CC}">
              <c16:uniqueId val="{00000003-7B0A-48E8-A331-87F36C9DCCF9}"/>
            </c:ext>
          </c:extLst>
        </c:ser>
        <c:ser>
          <c:idx val="4"/>
          <c:order val="4"/>
          <c:tx>
            <c:strRef>
              <c:f>'[2024Encuesta Jóvenes (Respuestas).xlsx]Hoja3'!$G$11</c:f>
              <c:strCache>
                <c:ptCount val="1"/>
                <c:pt idx="0">
                  <c:v>5 - Muy motivante</c:v>
                </c:pt>
              </c:strCache>
            </c:strRef>
          </c:tx>
          <c:spPr>
            <a:solidFill>
              <a:schemeClr val="accent5"/>
            </a:solidFill>
            <a:ln>
              <a:noFill/>
            </a:ln>
            <a:effectLst/>
          </c:spPr>
          <c:invertIfNegative val="0"/>
          <c:cat>
            <c:strRef>
              <c:f>'[2024Encuesta Jóvenes (Respuestas).xlsx]Hoja3'!$H$6:$N$6</c:f>
              <c:strCache>
                <c:ptCount val="7"/>
                <c:pt idx="0">
                  <c:v>Aportes alto, beneficios bajos</c:v>
                </c:pt>
                <c:pt idx="1">
                  <c:v>Beneficios inmediatos</c:v>
                </c:pt>
                <c:pt idx="2">
                  <c:v>Aportes multiples</c:v>
                </c:pt>
                <c:pt idx="3">
                  <c:v>Desconfianza en el sistema</c:v>
                </c:pt>
                <c:pt idx="4">
                  <c:v>Desconocimiento de los sistemas previsionales</c:v>
                </c:pt>
                <c:pt idx="5">
                  <c:v>Monto jubilaciones actuales</c:v>
                </c:pt>
                <c:pt idx="6">
                  <c:v>Otro</c:v>
                </c:pt>
              </c:strCache>
            </c:strRef>
          </c:cat>
          <c:val>
            <c:numRef>
              <c:f>'[2024Encuesta Jóvenes (Respuestas).xlsx]Hoja3'!$H$11:$N$11</c:f>
              <c:numCache>
                <c:formatCode>General</c:formatCode>
                <c:ptCount val="7"/>
                <c:pt idx="0">
                  <c:v>6</c:v>
                </c:pt>
                <c:pt idx="1">
                  <c:v>6</c:v>
                </c:pt>
                <c:pt idx="2">
                  <c:v>6</c:v>
                </c:pt>
                <c:pt idx="3">
                  <c:v>1</c:v>
                </c:pt>
                <c:pt idx="4">
                  <c:v>5</c:v>
                </c:pt>
                <c:pt idx="5">
                  <c:v>6</c:v>
                </c:pt>
              </c:numCache>
            </c:numRef>
          </c:val>
          <c:extLst>
            <c:ext xmlns:c16="http://schemas.microsoft.com/office/drawing/2014/chart" uri="{C3380CC4-5D6E-409C-BE32-E72D297353CC}">
              <c16:uniqueId val="{00000004-7B0A-48E8-A331-87F36C9DCCF9}"/>
            </c:ext>
          </c:extLst>
        </c:ser>
        <c:dLbls>
          <c:showLegendKey val="0"/>
          <c:showVal val="0"/>
          <c:showCatName val="0"/>
          <c:showSerName val="0"/>
          <c:showPercent val="0"/>
          <c:showBubbleSize val="0"/>
        </c:dLbls>
        <c:gapWidth val="219"/>
        <c:overlap val="-27"/>
        <c:axId val="1176989391"/>
        <c:axId val="1176977391"/>
      </c:barChart>
      <c:catAx>
        <c:axId val="1176989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176977391"/>
        <c:crosses val="autoZero"/>
        <c:auto val="1"/>
        <c:lblAlgn val="ctr"/>
        <c:lblOffset val="100"/>
        <c:noMultiLvlLbl val="0"/>
      </c:catAx>
      <c:valAx>
        <c:axId val="11769773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1769893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3D4002-31A0-4721-8D6E-624CCCC4099F}" type="datetimeFigureOut">
              <a:rPr lang="es-ES" smtClean="0"/>
              <a:t>16/05/2024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970FED-C6C8-4CC7-A2BE-A32D66A4C577}" type="slidenum">
              <a:rPr lang="es-ES" smtClean="0"/>
              <a:t>‹Nº›</a:t>
            </a:fld>
            <a:endParaRPr lang="es-ES"/>
          </a:p>
        </p:txBody>
      </p:sp>
    </p:spTree>
    <p:extLst>
      <p:ext uri="{BB962C8B-B14F-4D97-AF65-F5344CB8AC3E}">
        <p14:creationId xmlns:p14="http://schemas.microsoft.com/office/powerpoint/2010/main" val="3851290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Portadas - Presentación</a:t>
            </a:r>
          </a:p>
        </p:txBody>
      </p:sp>
      <p:sp>
        <p:nvSpPr>
          <p:cNvPr id="4" name="Marcador de número de diapositiva 3"/>
          <p:cNvSpPr>
            <a:spLocks noGrp="1"/>
          </p:cNvSpPr>
          <p:nvPr>
            <p:ph type="sldNum" sz="quarter" idx="5"/>
          </p:nvPr>
        </p:nvSpPr>
        <p:spPr/>
        <p:txBody>
          <a:bodyPr/>
          <a:lstStyle/>
          <a:p>
            <a:fld id="{4C970FED-C6C8-4CC7-A2BE-A32D66A4C577}" type="slidenum">
              <a:rPr lang="es-ES" smtClean="0"/>
              <a:t>1</a:t>
            </a:fld>
            <a:endParaRPr lang="es-ES"/>
          </a:p>
        </p:txBody>
      </p:sp>
    </p:spTree>
    <p:extLst>
      <p:ext uri="{BB962C8B-B14F-4D97-AF65-F5344CB8AC3E}">
        <p14:creationId xmlns:p14="http://schemas.microsoft.com/office/powerpoint/2010/main" val="2971029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a:t>Sin embargo, en un mundo en constante transformación, la adaptación es fundamental. Es en este sentido que surge la necesidad de realizar una encuesta dentro de la Coordinadora de Cajas, para comprender más profundamente las demandas, expectativas y desafíos que enfrentan los profesionales en materia de previsión y seguridad social. Una de las aristas fundamentales que motiva esta investigación es la importancia que la Coordinadora de Cajas desea otorgar a los jóvenes. Reconociendo su rol como el futuro sostén del sistema, se busca establecer un puente intergeneracional sólido, donde el conocimiento y la experiencia se fusionen con la energía y la visión de nuevas generaciones. Los jóvenes no solo representan el futuro, sino también la base fundamental para mantener los sistemas de previsión social. Por lo tanto, comprender sus necesidades y expectativas se vuelve crucial para garantizar la sostenibilidad y eficacia de las cajas previsionales en el largo plazo. La encuesta se convierte así en una herramienta estratégica para fortalecer la relación entre las instituciones y los jóvenes profesionales, asegurando un futuro sólido y próspero para todos los involucrados.</a:t>
            </a:r>
            <a:endParaRPr lang="en-US" dirty="0"/>
          </a:p>
          <a:p>
            <a:endParaRPr lang="en-US" dirty="0"/>
          </a:p>
        </p:txBody>
      </p:sp>
      <p:sp>
        <p:nvSpPr>
          <p:cNvPr id="4" name="Marcador de número de diapositiva 3"/>
          <p:cNvSpPr>
            <a:spLocks noGrp="1"/>
          </p:cNvSpPr>
          <p:nvPr>
            <p:ph type="sldNum" sz="quarter" idx="10"/>
          </p:nvPr>
        </p:nvSpPr>
        <p:spPr/>
        <p:txBody>
          <a:bodyPr/>
          <a:lstStyle/>
          <a:p>
            <a:fld id="{4C970FED-C6C8-4CC7-A2BE-A32D66A4C577}" type="slidenum">
              <a:rPr lang="es-ES" smtClean="0"/>
              <a:t>2</a:t>
            </a:fld>
            <a:endParaRPr lang="es-ES"/>
          </a:p>
        </p:txBody>
      </p:sp>
    </p:spTree>
    <p:extLst>
      <p:ext uri="{BB962C8B-B14F-4D97-AF65-F5344CB8AC3E}">
        <p14:creationId xmlns:p14="http://schemas.microsoft.com/office/powerpoint/2010/main" val="3854487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ES" dirty="0"/>
          </a:p>
          <a:p>
            <a:pPr marL="342900" indent="-342900">
              <a:buFont typeface="+mj-lt"/>
              <a:buAutoNum type="arabicPeriod"/>
            </a:pPr>
            <a:r>
              <a:rPr lang="es-ES" b="1" dirty="0">
                <a:effectLst>
                  <a:outerShdw blurRad="38100" dist="38100" dir="2700000" algn="tl">
                    <a:srgbClr val="000000">
                      <a:alpha val="43137"/>
                    </a:srgbClr>
                  </a:outerShdw>
                </a:effectLst>
              </a:rPr>
              <a:t>Comprender las demandas y desafíos actuales: </a:t>
            </a:r>
            <a:r>
              <a:rPr lang="es-ES" dirty="0"/>
              <a:t>El primer objetivo es obtener una comprensión más profunda de las demandas y desafíos que enfrentan los profesionales en materia de seguridad y previsión social en un mundo en constante transformación. Esto implica identificar las necesidades emergentes debido a los cambios en el panorama laboral y las evoluciones sociales.</a:t>
            </a:r>
          </a:p>
          <a:p>
            <a:pPr marL="342900" indent="-342900">
              <a:buFont typeface="+mj-lt"/>
              <a:buAutoNum type="arabicPeriod"/>
            </a:pPr>
            <a:r>
              <a:rPr lang="es-ES" b="1" dirty="0">
                <a:effectLst>
                  <a:outerShdw blurRad="38100" dist="38100" dir="2700000" algn="tl">
                    <a:srgbClr val="000000">
                      <a:alpha val="43137"/>
                    </a:srgbClr>
                  </a:outerShdw>
                </a:effectLst>
              </a:rPr>
              <a:t>Dar relevancia a la participación de los jóvenes: </a:t>
            </a:r>
            <a:r>
              <a:rPr lang="es-ES" dirty="0"/>
              <a:t>Un segundo objetivo es destacar la importancia de involucrar a los jóvenes en el sistema de previsión social. Esto implica reconocer su rol como el futuro sostén del sistema y establecer un puente intergeneracional sólido entre la experiencia y la visión de nuevas generaciones. La encuesta busca entender las expectativas y necesidades específicas de este grupo demográfico.</a:t>
            </a:r>
          </a:p>
          <a:p>
            <a:pPr marL="342900" indent="-342900">
              <a:buFont typeface="+mj-lt"/>
              <a:buAutoNum type="arabicPeriod"/>
            </a:pPr>
            <a:r>
              <a:rPr lang="es-ES" b="1" dirty="0">
                <a:effectLst>
                  <a:outerShdw blurRad="38100" dist="38100" dir="2700000" algn="tl">
                    <a:srgbClr val="000000">
                      <a:alpha val="43137"/>
                    </a:srgbClr>
                  </a:outerShdw>
                </a:effectLst>
              </a:rPr>
              <a:t>Garantizar la sostenibilidad y eficacia a largo plazo: </a:t>
            </a:r>
            <a:r>
              <a:rPr lang="es-ES" dirty="0"/>
              <a:t>El tercer objetivo se centra en asegurar la sostenibilidad y eficacia de las cajas previsionales en el largo plazo. Esto implica comprender las necesidades y expectativas de los jóvenes profesionales, quienes representan la base fundamental para mantener estos sistemas. La encuesta se convierte en una herramienta estratégica para fortalecer la relación entre las instituciones y los jóvenes, asegurando un futuro sólido y próspero para todos los involucrados.</a:t>
            </a:r>
            <a:endParaRPr lang="en-US" dirty="0"/>
          </a:p>
          <a:p>
            <a:endParaRPr lang="en-US" dirty="0"/>
          </a:p>
        </p:txBody>
      </p:sp>
      <p:sp>
        <p:nvSpPr>
          <p:cNvPr id="4" name="Marcador de número de diapositiva 3"/>
          <p:cNvSpPr>
            <a:spLocks noGrp="1"/>
          </p:cNvSpPr>
          <p:nvPr>
            <p:ph type="sldNum" sz="quarter" idx="10"/>
          </p:nvPr>
        </p:nvSpPr>
        <p:spPr/>
        <p:txBody>
          <a:bodyPr/>
          <a:lstStyle/>
          <a:p>
            <a:fld id="{4C970FED-C6C8-4CC7-A2BE-A32D66A4C577}" type="slidenum">
              <a:rPr lang="es-ES" smtClean="0"/>
              <a:t>3</a:t>
            </a:fld>
            <a:endParaRPr lang="es-ES"/>
          </a:p>
        </p:txBody>
      </p:sp>
    </p:spTree>
    <p:extLst>
      <p:ext uri="{BB962C8B-B14F-4D97-AF65-F5344CB8AC3E}">
        <p14:creationId xmlns:p14="http://schemas.microsoft.com/office/powerpoint/2010/main" val="4099341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kern="1200" dirty="0">
                <a:solidFill>
                  <a:schemeClr val="tx1"/>
                </a:solidFill>
                <a:effectLst/>
                <a:latin typeface="+mn-lt"/>
                <a:ea typeface="+mn-ea"/>
                <a:cs typeface="+mn-cs"/>
              </a:rPr>
              <a:t>Es importante aclarar que los términos "jóvenes" y "nóveles" no necesariamente son sinónimos. Por lo tanto, si en su Institución se emplean tratamientos diferenciados, la encuesta permite responder en función de ambos criterios.</a:t>
            </a:r>
          </a:p>
          <a:p>
            <a:r>
              <a:rPr lang="es-ES" sz="1200" b="0" i="0" kern="1200" dirty="0">
                <a:solidFill>
                  <a:schemeClr val="tx1"/>
                </a:solidFill>
                <a:effectLst/>
                <a:latin typeface="+mn-lt"/>
                <a:ea typeface="+mn-ea"/>
                <a:cs typeface="+mn-cs"/>
              </a:rPr>
              <a:t>En este contexto, entendemos por "jóvenes" aquellos afiliados que ingresan al Sistema de Previsión a una edad temprana. Por otro lado, consideramos "nóveles" a aquellos profesionales que se han incorporado recientemente o que llevan pocos años afiliados, independientemente de su edad en el momento de la afiliación.</a:t>
            </a:r>
          </a:p>
          <a:p>
            <a:r>
              <a:rPr lang="es-ES" sz="1200" b="0" i="0" kern="1200" dirty="0">
                <a:solidFill>
                  <a:schemeClr val="tx1"/>
                </a:solidFill>
                <a:effectLst/>
                <a:latin typeface="+mn-lt"/>
                <a:ea typeface="+mn-ea"/>
                <a:cs typeface="+mn-cs"/>
              </a:rPr>
              <a:t>Es importante destacar que, inicialmente, un joven también será considerado novel y puede dejar de serlo con el tiempo. Sin embargo, un profesional novel no necesariamente se encuentra dentro del rango etario de los jóvenes.</a:t>
            </a:r>
          </a:p>
          <a:p>
            <a:endParaRPr lang="en-US" dirty="0"/>
          </a:p>
        </p:txBody>
      </p:sp>
      <p:sp>
        <p:nvSpPr>
          <p:cNvPr id="4" name="Marcador de número de diapositiva 3"/>
          <p:cNvSpPr>
            <a:spLocks noGrp="1"/>
          </p:cNvSpPr>
          <p:nvPr>
            <p:ph type="sldNum" sz="quarter" idx="10"/>
          </p:nvPr>
        </p:nvSpPr>
        <p:spPr/>
        <p:txBody>
          <a:bodyPr/>
          <a:lstStyle/>
          <a:p>
            <a:fld id="{4C970FED-C6C8-4CC7-A2BE-A32D66A4C577}" type="slidenum">
              <a:rPr lang="es-ES" smtClean="0"/>
              <a:t>4</a:t>
            </a:fld>
            <a:endParaRPr lang="es-ES"/>
          </a:p>
        </p:txBody>
      </p:sp>
    </p:spTree>
    <p:extLst>
      <p:ext uri="{BB962C8B-B14F-4D97-AF65-F5344CB8AC3E}">
        <p14:creationId xmlns:p14="http://schemas.microsoft.com/office/powerpoint/2010/main" val="3912763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kern="1200" dirty="0">
                <a:solidFill>
                  <a:schemeClr val="tx1"/>
                </a:solidFill>
                <a:effectLst/>
                <a:latin typeface="+mn-lt"/>
                <a:ea typeface="+mn-ea"/>
                <a:cs typeface="+mn-cs"/>
              </a:rPr>
              <a:t>De las 39 respuestas obtenidas de las 76 encuestas realizadas a las cajas sociales del país, se observa que solo se seleccionaron dos opciones de género entre las cuatro posibilidades planteadas. Además, se evidenció que el 59% de los encuestados se encontraban en el rango etario de 41 a 59 años, el 30,8% eran menores de 40 años y el 10,3% tenían más de 60 años. Estos datos indican que el 69,3% de la población encuestada tiene más de 41 años.</a:t>
            </a:r>
          </a:p>
          <a:p>
            <a:endParaRPr lang="es-ES" dirty="0"/>
          </a:p>
        </p:txBody>
      </p:sp>
      <p:sp>
        <p:nvSpPr>
          <p:cNvPr id="4" name="Marcador de número de diapositiva 3"/>
          <p:cNvSpPr>
            <a:spLocks noGrp="1"/>
          </p:cNvSpPr>
          <p:nvPr>
            <p:ph type="sldNum" sz="quarter" idx="5"/>
          </p:nvPr>
        </p:nvSpPr>
        <p:spPr/>
        <p:txBody>
          <a:bodyPr/>
          <a:lstStyle/>
          <a:p>
            <a:fld id="{4C970FED-C6C8-4CC7-A2BE-A32D66A4C577}" type="slidenum">
              <a:rPr lang="es-ES" smtClean="0"/>
              <a:t>6</a:t>
            </a:fld>
            <a:endParaRPr lang="es-ES"/>
          </a:p>
        </p:txBody>
      </p:sp>
    </p:spTree>
    <p:extLst>
      <p:ext uri="{BB962C8B-B14F-4D97-AF65-F5344CB8AC3E}">
        <p14:creationId xmlns:p14="http://schemas.microsoft.com/office/powerpoint/2010/main" val="118068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4C970FED-C6C8-4CC7-A2BE-A32D66A4C577}" type="slidenum">
              <a:rPr lang="es-ES" smtClean="0"/>
              <a:t>14</a:t>
            </a:fld>
            <a:endParaRPr lang="es-ES"/>
          </a:p>
        </p:txBody>
      </p:sp>
    </p:spTree>
    <p:extLst>
      <p:ext uri="{BB962C8B-B14F-4D97-AF65-F5344CB8AC3E}">
        <p14:creationId xmlns:p14="http://schemas.microsoft.com/office/powerpoint/2010/main" val="3381405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0CA8E8-9B64-0815-C5AE-EC8F18FDBFD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08B68B5-6B2E-BDDF-7FC8-AA4C1304DC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52852BB-2554-9889-5B88-E637F196996B}"/>
              </a:ext>
            </a:extLst>
          </p:cNvPr>
          <p:cNvSpPr>
            <a:spLocks noGrp="1"/>
          </p:cNvSpPr>
          <p:nvPr>
            <p:ph type="dt" sz="half" idx="10"/>
          </p:nvPr>
        </p:nvSpPr>
        <p:spPr/>
        <p:txBody>
          <a:bodyPr/>
          <a:lstStyle/>
          <a:p>
            <a:fld id="{FA09333A-4093-4BB7-BF1A-D0162DFAC5E1}" type="datetimeFigureOut">
              <a:rPr lang="es-ES" smtClean="0"/>
              <a:t>16/05/2024</a:t>
            </a:fld>
            <a:endParaRPr lang="es-ES"/>
          </a:p>
        </p:txBody>
      </p:sp>
      <p:sp>
        <p:nvSpPr>
          <p:cNvPr id="5" name="Marcador de pie de página 4">
            <a:extLst>
              <a:ext uri="{FF2B5EF4-FFF2-40B4-BE49-F238E27FC236}">
                <a16:creationId xmlns:a16="http://schemas.microsoft.com/office/drawing/2014/main" id="{1B20F788-351B-FAB8-CE29-64D5B35D19F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0EC019D-4A14-C1B3-6071-1AE78AD6AA84}"/>
              </a:ext>
            </a:extLst>
          </p:cNvPr>
          <p:cNvSpPr>
            <a:spLocks noGrp="1"/>
          </p:cNvSpPr>
          <p:nvPr>
            <p:ph type="sldNum" sz="quarter" idx="12"/>
          </p:nvPr>
        </p:nvSpPr>
        <p:spPr/>
        <p:txBody>
          <a:bodyPr/>
          <a:lstStyle/>
          <a:p>
            <a:fld id="{4B15E7E1-E2AB-462E-B685-C2E834F8B5E8}" type="slidenum">
              <a:rPr lang="es-ES" smtClean="0"/>
              <a:t>‹Nº›</a:t>
            </a:fld>
            <a:endParaRPr lang="es-ES"/>
          </a:p>
        </p:txBody>
      </p:sp>
    </p:spTree>
    <p:extLst>
      <p:ext uri="{BB962C8B-B14F-4D97-AF65-F5344CB8AC3E}">
        <p14:creationId xmlns:p14="http://schemas.microsoft.com/office/powerpoint/2010/main" val="605347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1ABA8A-071F-3FB2-18B2-3EB64DDBB26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3F0DAAC-9600-8293-5CF6-A014C97DA4B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E29856C-1428-C7B0-1016-E4C01D444446}"/>
              </a:ext>
            </a:extLst>
          </p:cNvPr>
          <p:cNvSpPr>
            <a:spLocks noGrp="1"/>
          </p:cNvSpPr>
          <p:nvPr>
            <p:ph type="dt" sz="half" idx="10"/>
          </p:nvPr>
        </p:nvSpPr>
        <p:spPr/>
        <p:txBody>
          <a:bodyPr/>
          <a:lstStyle/>
          <a:p>
            <a:fld id="{FA09333A-4093-4BB7-BF1A-D0162DFAC5E1}" type="datetimeFigureOut">
              <a:rPr lang="es-ES" smtClean="0"/>
              <a:t>16/05/2024</a:t>
            </a:fld>
            <a:endParaRPr lang="es-ES"/>
          </a:p>
        </p:txBody>
      </p:sp>
      <p:sp>
        <p:nvSpPr>
          <p:cNvPr id="5" name="Marcador de pie de página 4">
            <a:extLst>
              <a:ext uri="{FF2B5EF4-FFF2-40B4-BE49-F238E27FC236}">
                <a16:creationId xmlns:a16="http://schemas.microsoft.com/office/drawing/2014/main" id="{8F2302D1-9F5F-80DE-8452-76C73282E0E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BA19068-DD78-A736-4D08-9204FD5BC969}"/>
              </a:ext>
            </a:extLst>
          </p:cNvPr>
          <p:cNvSpPr>
            <a:spLocks noGrp="1"/>
          </p:cNvSpPr>
          <p:nvPr>
            <p:ph type="sldNum" sz="quarter" idx="12"/>
          </p:nvPr>
        </p:nvSpPr>
        <p:spPr/>
        <p:txBody>
          <a:bodyPr/>
          <a:lstStyle/>
          <a:p>
            <a:fld id="{4B15E7E1-E2AB-462E-B685-C2E834F8B5E8}" type="slidenum">
              <a:rPr lang="es-ES" smtClean="0"/>
              <a:t>‹Nº›</a:t>
            </a:fld>
            <a:endParaRPr lang="es-ES"/>
          </a:p>
        </p:txBody>
      </p:sp>
    </p:spTree>
    <p:extLst>
      <p:ext uri="{BB962C8B-B14F-4D97-AF65-F5344CB8AC3E}">
        <p14:creationId xmlns:p14="http://schemas.microsoft.com/office/powerpoint/2010/main" val="1497054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F2E614D-BC33-7250-256E-029310B22E4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2EFC5B4-5DC5-A803-FD04-A37225F7FAA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6FFC11-43B0-E915-6472-188467E1DEAE}"/>
              </a:ext>
            </a:extLst>
          </p:cNvPr>
          <p:cNvSpPr>
            <a:spLocks noGrp="1"/>
          </p:cNvSpPr>
          <p:nvPr>
            <p:ph type="dt" sz="half" idx="10"/>
          </p:nvPr>
        </p:nvSpPr>
        <p:spPr/>
        <p:txBody>
          <a:bodyPr/>
          <a:lstStyle/>
          <a:p>
            <a:fld id="{FA09333A-4093-4BB7-BF1A-D0162DFAC5E1}" type="datetimeFigureOut">
              <a:rPr lang="es-ES" smtClean="0"/>
              <a:t>16/05/2024</a:t>
            </a:fld>
            <a:endParaRPr lang="es-ES"/>
          </a:p>
        </p:txBody>
      </p:sp>
      <p:sp>
        <p:nvSpPr>
          <p:cNvPr id="5" name="Marcador de pie de página 4">
            <a:extLst>
              <a:ext uri="{FF2B5EF4-FFF2-40B4-BE49-F238E27FC236}">
                <a16:creationId xmlns:a16="http://schemas.microsoft.com/office/drawing/2014/main" id="{B38A2E87-0625-CFAD-49EE-D4CCB767920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B87B11-4A3F-1C44-317E-C31CDEF5DC91}"/>
              </a:ext>
            </a:extLst>
          </p:cNvPr>
          <p:cNvSpPr>
            <a:spLocks noGrp="1"/>
          </p:cNvSpPr>
          <p:nvPr>
            <p:ph type="sldNum" sz="quarter" idx="12"/>
          </p:nvPr>
        </p:nvSpPr>
        <p:spPr/>
        <p:txBody>
          <a:bodyPr/>
          <a:lstStyle/>
          <a:p>
            <a:fld id="{4B15E7E1-E2AB-462E-B685-C2E834F8B5E8}" type="slidenum">
              <a:rPr lang="es-ES" smtClean="0"/>
              <a:t>‹Nº›</a:t>
            </a:fld>
            <a:endParaRPr lang="es-ES"/>
          </a:p>
        </p:txBody>
      </p:sp>
    </p:spTree>
    <p:extLst>
      <p:ext uri="{BB962C8B-B14F-4D97-AF65-F5344CB8AC3E}">
        <p14:creationId xmlns:p14="http://schemas.microsoft.com/office/powerpoint/2010/main" val="3269610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9652DE-1603-3F67-DA9F-8B134508121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DB7FFCC-E38B-C597-4C83-773B42DAB9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2566C7E-8F78-721E-A311-C866B34EE287}"/>
              </a:ext>
            </a:extLst>
          </p:cNvPr>
          <p:cNvSpPr>
            <a:spLocks noGrp="1"/>
          </p:cNvSpPr>
          <p:nvPr>
            <p:ph type="dt" sz="half" idx="10"/>
          </p:nvPr>
        </p:nvSpPr>
        <p:spPr/>
        <p:txBody>
          <a:bodyPr/>
          <a:lstStyle/>
          <a:p>
            <a:fld id="{FA09333A-4093-4BB7-BF1A-D0162DFAC5E1}" type="datetimeFigureOut">
              <a:rPr lang="es-ES" smtClean="0"/>
              <a:t>16/05/2024</a:t>
            </a:fld>
            <a:endParaRPr lang="es-ES"/>
          </a:p>
        </p:txBody>
      </p:sp>
      <p:sp>
        <p:nvSpPr>
          <p:cNvPr id="5" name="Marcador de pie de página 4">
            <a:extLst>
              <a:ext uri="{FF2B5EF4-FFF2-40B4-BE49-F238E27FC236}">
                <a16:creationId xmlns:a16="http://schemas.microsoft.com/office/drawing/2014/main" id="{61885098-ADC4-73B1-AD4B-8BDA3E198EE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F24B16-7F2C-83F2-D045-7F3103B867CC}"/>
              </a:ext>
            </a:extLst>
          </p:cNvPr>
          <p:cNvSpPr>
            <a:spLocks noGrp="1"/>
          </p:cNvSpPr>
          <p:nvPr>
            <p:ph type="sldNum" sz="quarter" idx="12"/>
          </p:nvPr>
        </p:nvSpPr>
        <p:spPr/>
        <p:txBody>
          <a:bodyPr/>
          <a:lstStyle/>
          <a:p>
            <a:fld id="{4B15E7E1-E2AB-462E-B685-C2E834F8B5E8}" type="slidenum">
              <a:rPr lang="es-ES" smtClean="0"/>
              <a:t>‹Nº›</a:t>
            </a:fld>
            <a:endParaRPr lang="es-ES"/>
          </a:p>
        </p:txBody>
      </p:sp>
    </p:spTree>
    <p:extLst>
      <p:ext uri="{BB962C8B-B14F-4D97-AF65-F5344CB8AC3E}">
        <p14:creationId xmlns:p14="http://schemas.microsoft.com/office/powerpoint/2010/main" val="193509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1D479E-131F-1815-80D7-0C60E496B8F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63FA8E7-C411-15CE-EEB6-0FD91A4D8E7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0690EB6-3C8E-3A6E-73E1-E281657E32A6}"/>
              </a:ext>
            </a:extLst>
          </p:cNvPr>
          <p:cNvSpPr>
            <a:spLocks noGrp="1"/>
          </p:cNvSpPr>
          <p:nvPr>
            <p:ph type="dt" sz="half" idx="10"/>
          </p:nvPr>
        </p:nvSpPr>
        <p:spPr/>
        <p:txBody>
          <a:bodyPr/>
          <a:lstStyle/>
          <a:p>
            <a:fld id="{FA09333A-4093-4BB7-BF1A-D0162DFAC5E1}" type="datetimeFigureOut">
              <a:rPr lang="es-ES" smtClean="0"/>
              <a:t>16/05/2024</a:t>
            </a:fld>
            <a:endParaRPr lang="es-ES"/>
          </a:p>
        </p:txBody>
      </p:sp>
      <p:sp>
        <p:nvSpPr>
          <p:cNvPr id="5" name="Marcador de pie de página 4">
            <a:extLst>
              <a:ext uri="{FF2B5EF4-FFF2-40B4-BE49-F238E27FC236}">
                <a16:creationId xmlns:a16="http://schemas.microsoft.com/office/drawing/2014/main" id="{339FDCFB-3392-33B3-B754-4D10D8F9C35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976E753-2A89-39BF-299E-DFD53A1FF1DA}"/>
              </a:ext>
            </a:extLst>
          </p:cNvPr>
          <p:cNvSpPr>
            <a:spLocks noGrp="1"/>
          </p:cNvSpPr>
          <p:nvPr>
            <p:ph type="sldNum" sz="quarter" idx="12"/>
          </p:nvPr>
        </p:nvSpPr>
        <p:spPr/>
        <p:txBody>
          <a:bodyPr/>
          <a:lstStyle/>
          <a:p>
            <a:fld id="{4B15E7E1-E2AB-462E-B685-C2E834F8B5E8}" type="slidenum">
              <a:rPr lang="es-ES" smtClean="0"/>
              <a:t>‹Nº›</a:t>
            </a:fld>
            <a:endParaRPr lang="es-ES"/>
          </a:p>
        </p:txBody>
      </p:sp>
    </p:spTree>
    <p:extLst>
      <p:ext uri="{BB962C8B-B14F-4D97-AF65-F5344CB8AC3E}">
        <p14:creationId xmlns:p14="http://schemas.microsoft.com/office/powerpoint/2010/main" val="1558473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459121-4B1D-D906-CFBE-CE2E1D8CFB9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BB9FF4D-36E7-DE9B-0F1A-1A95FC7263C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D81227B-7F67-1D28-93B1-AD5246C0C98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7BD043F-0D96-2B3E-FB5C-11F1CF12CC75}"/>
              </a:ext>
            </a:extLst>
          </p:cNvPr>
          <p:cNvSpPr>
            <a:spLocks noGrp="1"/>
          </p:cNvSpPr>
          <p:nvPr>
            <p:ph type="dt" sz="half" idx="10"/>
          </p:nvPr>
        </p:nvSpPr>
        <p:spPr/>
        <p:txBody>
          <a:bodyPr/>
          <a:lstStyle/>
          <a:p>
            <a:fld id="{FA09333A-4093-4BB7-BF1A-D0162DFAC5E1}" type="datetimeFigureOut">
              <a:rPr lang="es-ES" smtClean="0"/>
              <a:t>16/05/2024</a:t>
            </a:fld>
            <a:endParaRPr lang="es-ES"/>
          </a:p>
        </p:txBody>
      </p:sp>
      <p:sp>
        <p:nvSpPr>
          <p:cNvPr id="6" name="Marcador de pie de página 5">
            <a:extLst>
              <a:ext uri="{FF2B5EF4-FFF2-40B4-BE49-F238E27FC236}">
                <a16:creationId xmlns:a16="http://schemas.microsoft.com/office/drawing/2014/main" id="{60A3B3C8-6E30-0880-5261-8E1F97AA124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569ED6C-733C-5D3B-FBAD-1D4026CF5A01}"/>
              </a:ext>
            </a:extLst>
          </p:cNvPr>
          <p:cNvSpPr>
            <a:spLocks noGrp="1"/>
          </p:cNvSpPr>
          <p:nvPr>
            <p:ph type="sldNum" sz="quarter" idx="12"/>
          </p:nvPr>
        </p:nvSpPr>
        <p:spPr/>
        <p:txBody>
          <a:bodyPr/>
          <a:lstStyle/>
          <a:p>
            <a:fld id="{4B15E7E1-E2AB-462E-B685-C2E834F8B5E8}" type="slidenum">
              <a:rPr lang="es-ES" smtClean="0"/>
              <a:t>‹Nº›</a:t>
            </a:fld>
            <a:endParaRPr lang="es-ES"/>
          </a:p>
        </p:txBody>
      </p:sp>
    </p:spTree>
    <p:extLst>
      <p:ext uri="{BB962C8B-B14F-4D97-AF65-F5344CB8AC3E}">
        <p14:creationId xmlns:p14="http://schemas.microsoft.com/office/powerpoint/2010/main" val="1048199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2E15E9-1639-486A-7AC9-33F45C9682A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DF9F1C-EDF6-56DB-7E82-878133A0B9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DE37C9C-C04D-AC40-0847-BD3E6B7E60C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3D42E4C-10D4-C0EF-B37A-8EEAF8608A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ABBBA21-CF2A-DA1B-36FD-B6C84886CFC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F95AF09-1561-9ADB-016C-450248205754}"/>
              </a:ext>
            </a:extLst>
          </p:cNvPr>
          <p:cNvSpPr>
            <a:spLocks noGrp="1"/>
          </p:cNvSpPr>
          <p:nvPr>
            <p:ph type="dt" sz="half" idx="10"/>
          </p:nvPr>
        </p:nvSpPr>
        <p:spPr/>
        <p:txBody>
          <a:bodyPr/>
          <a:lstStyle/>
          <a:p>
            <a:fld id="{FA09333A-4093-4BB7-BF1A-D0162DFAC5E1}" type="datetimeFigureOut">
              <a:rPr lang="es-ES" smtClean="0"/>
              <a:t>16/05/2024</a:t>
            </a:fld>
            <a:endParaRPr lang="es-ES"/>
          </a:p>
        </p:txBody>
      </p:sp>
      <p:sp>
        <p:nvSpPr>
          <p:cNvPr id="8" name="Marcador de pie de página 7">
            <a:extLst>
              <a:ext uri="{FF2B5EF4-FFF2-40B4-BE49-F238E27FC236}">
                <a16:creationId xmlns:a16="http://schemas.microsoft.com/office/drawing/2014/main" id="{51B26D7D-0DC1-E17B-ABCA-34F0F434F73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524391F-D5AB-C9B5-286C-9C1A6C0BBC67}"/>
              </a:ext>
            </a:extLst>
          </p:cNvPr>
          <p:cNvSpPr>
            <a:spLocks noGrp="1"/>
          </p:cNvSpPr>
          <p:nvPr>
            <p:ph type="sldNum" sz="quarter" idx="12"/>
          </p:nvPr>
        </p:nvSpPr>
        <p:spPr/>
        <p:txBody>
          <a:bodyPr/>
          <a:lstStyle/>
          <a:p>
            <a:fld id="{4B15E7E1-E2AB-462E-B685-C2E834F8B5E8}" type="slidenum">
              <a:rPr lang="es-ES" smtClean="0"/>
              <a:t>‹Nº›</a:t>
            </a:fld>
            <a:endParaRPr lang="es-ES"/>
          </a:p>
        </p:txBody>
      </p:sp>
    </p:spTree>
    <p:extLst>
      <p:ext uri="{BB962C8B-B14F-4D97-AF65-F5344CB8AC3E}">
        <p14:creationId xmlns:p14="http://schemas.microsoft.com/office/powerpoint/2010/main" val="2717943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A209EB-2A6C-F998-0796-CDCAEBF922D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D46F84F-F377-7AC6-C5A1-2768B5656E4D}"/>
              </a:ext>
            </a:extLst>
          </p:cNvPr>
          <p:cNvSpPr>
            <a:spLocks noGrp="1"/>
          </p:cNvSpPr>
          <p:nvPr>
            <p:ph type="dt" sz="half" idx="10"/>
          </p:nvPr>
        </p:nvSpPr>
        <p:spPr/>
        <p:txBody>
          <a:bodyPr/>
          <a:lstStyle/>
          <a:p>
            <a:fld id="{FA09333A-4093-4BB7-BF1A-D0162DFAC5E1}" type="datetimeFigureOut">
              <a:rPr lang="es-ES" smtClean="0"/>
              <a:t>16/05/2024</a:t>
            </a:fld>
            <a:endParaRPr lang="es-ES"/>
          </a:p>
        </p:txBody>
      </p:sp>
      <p:sp>
        <p:nvSpPr>
          <p:cNvPr id="4" name="Marcador de pie de página 3">
            <a:extLst>
              <a:ext uri="{FF2B5EF4-FFF2-40B4-BE49-F238E27FC236}">
                <a16:creationId xmlns:a16="http://schemas.microsoft.com/office/drawing/2014/main" id="{26FAF902-68E7-DF82-8884-C2B74B90CDA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4E0FF12-2938-0DA4-8AC1-D6FBF118AD38}"/>
              </a:ext>
            </a:extLst>
          </p:cNvPr>
          <p:cNvSpPr>
            <a:spLocks noGrp="1"/>
          </p:cNvSpPr>
          <p:nvPr>
            <p:ph type="sldNum" sz="quarter" idx="12"/>
          </p:nvPr>
        </p:nvSpPr>
        <p:spPr/>
        <p:txBody>
          <a:bodyPr/>
          <a:lstStyle/>
          <a:p>
            <a:fld id="{4B15E7E1-E2AB-462E-B685-C2E834F8B5E8}" type="slidenum">
              <a:rPr lang="es-ES" smtClean="0"/>
              <a:t>‹Nº›</a:t>
            </a:fld>
            <a:endParaRPr lang="es-ES"/>
          </a:p>
        </p:txBody>
      </p:sp>
    </p:spTree>
    <p:extLst>
      <p:ext uri="{BB962C8B-B14F-4D97-AF65-F5344CB8AC3E}">
        <p14:creationId xmlns:p14="http://schemas.microsoft.com/office/powerpoint/2010/main" val="1191583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CE0C257-08CB-92ED-45E4-A90559FAF8D8}"/>
              </a:ext>
            </a:extLst>
          </p:cNvPr>
          <p:cNvSpPr>
            <a:spLocks noGrp="1"/>
          </p:cNvSpPr>
          <p:nvPr>
            <p:ph type="dt" sz="half" idx="10"/>
          </p:nvPr>
        </p:nvSpPr>
        <p:spPr/>
        <p:txBody>
          <a:bodyPr/>
          <a:lstStyle/>
          <a:p>
            <a:fld id="{FA09333A-4093-4BB7-BF1A-D0162DFAC5E1}" type="datetimeFigureOut">
              <a:rPr lang="es-ES" smtClean="0"/>
              <a:t>16/05/2024</a:t>
            </a:fld>
            <a:endParaRPr lang="es-ES"/>
          </a:p>
        </p:txBody>
      </p:sp>
      <p:sp>
        <p:nvSpPr>
          <p:cNvPr id="3" name="Marcador de pie de página 2">
            <a:extLst>
              <a:ext uri="{FF2B5EF4-FFF2-40B4-BE49-F238E27FC236}">
                <a16:creationId xmlns:a16="http://schemas.microsoft.com/office/drawing/2014/main" id="{14EDACA8-583E-22C3-5C71-E13085DE725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01F3981-5290-D50C-CF59-71119C24DB0E}"/>
              </a:ext>
            </a:extLst>
          </p:cNvPr>
          <p:cNvSpPr>
            <a:spLocks noGrp="1"/>
          </p:cNvSpPr>
          <p:nvPr>
            <p:ph type="sldNum" sz="quarter" idx="12"/>
          </p:nvPr>
        </p:nvSpPr>
        <p:spPr/>
        <p:txBody>
          <a:bodyPr/>
          <a:lstStyle/>
          <a:p>
            <a:fld id="{4B15E7E1-E2AB-462E-B685-C2E834F8B5E8}" type="slidenum">
              <a:rPr lang="es-ES" smtClean="0"/>
              <a:t>‹Nº›</a:t>
            </a:fld>
            <a:endParaRPr lang="es-ES"/>
          </a:p>
        </p:txBody>
      </p:sp>
    </p:spTree>
    <p:extLst>
      <p:ext uri="{BB962C8B-B14F-4D97-AF65-F5344CB8AC3E}">
        <p14:creationId xmlns:p14="http://schemas.microsoft.com/office/powerpoint/2010/main" val="1878928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C6FBF5-FE59-FE58-4308-B0D013110C3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E6F93E5-821A-42F9-B365-4CC14B8337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493398E-28ED-6E2B-2BB6-C40979C595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56305C3-4CAF-02F9-503C-40BD71C683B8}"/>
              </a:ext>
            </a:extLst>
          </p:cNvPr>
          <p:cNvSpPr>
            <a:spLocks noGrp="1"/>
          </p:cNvSpPr>
          <p:nvPr>
            <p:ph type="dt" sz="half" idx="10"/>
          </p:nvPr>
        </p:nvSpPr>
        <p:spPr/>
        <p:txBody>
          <a:bodyPr/>
          <a:lstStyle/>
          <a:p>
            <a:fld id="{FA09333A-4093-4BB7-BF1A-D0162DFAC5E1}" type="datetimeFigureOut">
              <a:rPr lang="es-ES" smtClean="0"/>
              <a:t>16/05/2024</a:t>
            </a:fld>
            <a:endParaRPr lang="es-ES"/>
          </a:p>
        </p:txBody>
      </p:sp>
      <p:sp>
        <p:nvSpPr>
          <p:cNvPr id="6" name="Marcador de pie de página 5">
            <a:extLst>
              <a:ext uri="{FF2B5EF4-FFF2-40B4-BE49-F238E27FC236}">
                <a16:creationId xmlns:a16="http://schemas.microsoft.com/office/drawing/2014/main" id="{5615A267-6EA3-442C-58A1-35C7092BBF8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25A4F1C-9E96-DD91-3A1A-9DB3FACEA6C9}"/>
              </a:ext>
            </a:extLst>
          </p:cNvPr>
          <p:cNvSpPr>
            <a:spLocks noGrp="1"/>
          </p:cNvSpPr>
          <p:nvPr>
            <p:ph type="sldNum" sz="quarter" idx="12"/>
          </p:nvPr>
        </p:nvSpPr>
        <p:spPr/>
        <p:txBody>
          <a:bodyPr/>
          <a:lstStyle/>
          <a:p>
            <a:fld id="{4B15E7E1-E2AB-462E-B685-C2E834F8B5E8}" type="slidenum">
              <a:rPr lang="es-ES" smtClean="0"/>
              <a:t>‹Nº›</a:t>
            </a:fld>
            <a:endParaRPr lang="es-ES"/>
          </a:p>
        </p:txBody>
      </p:sp>
    </p:spTree>
    <p:extLst>
      <p:ext uri="{BB962C8B-B14F-4D97-AF65-F5344CB8AC3E}">
        <p14:creationId xmlns:p14="http://schemas.microsoft.com/office/powerpoint/2010/main" val="799105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3F5DB6-1155-A475-E062-ECB21942352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E162E13-E168-CC4A-82C9-F1A35F1CCD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4A75C60-F405-AB74-6BF3-CF424C3602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1CD78E7-A38E-C74C-D023-9008A1F80BFB}"/>
              </a:ext>
            </a:extLst>
          </p:cNvPr>
          <p:cNvSpPr>
            <a:spLocks noGrp="1"/>
          </p:cNvSpPr>
          <p:nvPr>
            <p:ph type="dt" sz="half" idx="10"/>
          </p:nvPr>
        </p:nvSpPr>
        <p:spPr/>
        <p:txBody>
          <a:bodyPr/>
          <a:lstStyle/>
          <a:p>
            <a:fld id="{FA09333A-4093-4BB7-BF1A-D0162DFAC5E1}" type="datetimeFigureOut">
              <a:rPr lang="es-ES" smtClean="0"/>
              <a:t>16/05/2024</a:t>
            </a:fld>
            <a:endParaRPr lang="es-ES"/>
          </a:p>
        </p:txBody>
      </p:sp>
      <p:sp>
        <p:nvSpPr>
          <p:cNvPr id="6" name="Marcador de pie de página 5">
            <a:extLst>
              <a:ext uri="{FF2B5EF4-FFF2-40B4-BE49-F238E27FC236}">
                <a16:creationId xmlns:a16="http://schemas.microsoft.com/office/drawing/2014/main" id="{B074D72F-0A35-A1E3-48AD-8EA61E88938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1D7FECB-D9AE-8A6B-4985-1AD1BE349516}"/>
              </a:ext>
            </a:extLst>
          </p:cNvPr>
          <p:cNvSpPr>
            <a:spLocks noGrp="1"/>
          </p:cNvSpPr>
          <p:nvPr>
            <p:ph type="sldNum" sz="quarter" idx="12"/>
          </p:nvPr>
        </p:nvSpPr>
        <p:spPr/>
        <p:txBody>
          <a:bodyPr/>
          <a:lstStyle/>
          <a:p>
            <a:fld id="{4B15E7E1-E2AB-462E-B685-C2E834F8B5E8}" type="slidenum">
              <a:rPr lang="es-ES" smtClean="0"/>
              <a:t>‹Nº›</a:t>
            </a:fld>
            <a:endParaRPr lang="es-ES"/>
          </a:p>
        </p:txBody>
      </p:sp>
    </p:spTree>
    <p:extLst>
      <p:ext uri="{BB962C8B-B14F-4D97-AF65-F5344CB8AC3E}">
        <p14:creationId xmlns:p14="http://schemas.microsoft.com/office/powerpoint/2010/main" val="1698239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BF9ECFD-9D62-403D-278E-7121F7D282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8E37C78-811E-92A5-AD99-3193C84854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68B4F9D-5C51-3745-F749-B8BB66F6F1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A09333A-4093-4BB7-BF1A-D0162DFAC5E1}" type="datetimeFigureOut">
              <a:rPr lang="es-ES" smtClean="0"/>
              <a:t>16/05/2024</a:t>
            </a:fld>
            <a:endParaRPr lang="es-ES"/>
          </a:p>
        </p:txBody>
      </p:sp>
      <p:sp>
        <p:nvSpPr>
          <p:cNvPr id="5" name="Marcador de pie de página 4">
            <a:extLst>
              <a:ext uri="{FF2B5EF4-FFF2-40B4-BE49-F238E27FC236}">
                <a16:creationId xmlns:a16="http://schemas.microsoft.com/office/drawing/2014/main" id="{3E6094D3-8482-2A4B-BE88-113F140A24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328A331-E746-EB14-656B-0ABE6370DB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B15E7E1-E2AB-462E-B685-C2E834F8B5E8}" type="slidenum">
              <a:rPr lang="es-ES" smtClean="0"/>
              <a:t>‹Nº›</a:t>
            </a:fld>
            <a:endParaRPr lang="es-ES"/>
          </a:p>
        </p:txBody>
      </p:sp>
    </p:spTree>
    <p:extLst>
      <p:ext uri="{BB962C8B-B14F-4D97-AF65-F5344CB8AC3E}">
        <p14:creationId xmlns:p14="http://schemas.microsoft.com/office/powerpoint/2010/main" val="3913183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10">
            <a:extLst>
              <a:ext uri="{FF2B5EF4-FFF2-40B4-BE49-F238E27FC236}">
                <a16:creationId xmlns:a16="http://schemas.microsoft.com/office/drawing/2014/main" id="{2AC82684-425A-A446-B555-EC0746B5EBEB}"/>
              </a:ext>
            </a:extLst>
          </p:cNvPr>
          <p:cNvGrpSpPr/>
          <p:nvPr/>
        </p:nvGrpSpPr>
        <p:grpSpPr>
          <a:xfrm>
            <a:off x="0" y="768137"/>
            <a:ext cx="12206990" cy="1747520"/>
            <a:chOff x="-310114" y="1377265"/>
            <a:chExt cx="12192000" cy="1747520"/>
          </a:xfrm>
        </p:grpSpPr>
        <p:grpSp>
          <p:nvGrpSpPr>
            <p:cNvPr id="6" name="Grupo 5">
              <a:extLst>
                <a:ext uri="{FF2B5EF4-FFF2-40B4-BE49-F238E27FC236}">
                  <a16:creationId xmlns:a16="http://schemas.microsoft.com/office/drawing/2014/main" id="{9F14CB64-5218-CDFC-9018-2EA9EC869AC0}"/>
                </a:ext>
              </a:extLst>
            </p:cNvPr>
            <p:cNvGrpSpPr/>
            <p:nvPr/>
          </p:nvGrpSpPr>
          <p:grpSpPr>
            <a:xfrm>
              <a:off x="-310114" y="1377265"/>
              <a:ext cx="12192000" cy="1747520"/>
              <a:chOff x="0" y="0"/>
              <a:chExt cx="12192000" cy="1747520"/>
            </a:xfrm>
          </p:grpSpPr>
          <p:pic>
            <p:nvPicPr>
              <p:cNvPr id="7" name="Picture 2" descr="Ver las imágenes de origen">
                <a:extLst>
                  <a:ext uri="{FF2B5EF4-FFF2-40B4-BE49-F238E27FC236}">
                    <a16:creationId xmlns:a16="http://schemas.microsoft.com/office/drawing/2014/main" id="{2F6D7DAE-9335-73CB-6649-FF36FDE8D8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747520"/>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49F66C9E-07AF-E5CD-71DC-043C861F3257}"/>
                  </a:ext>
                </a:extLst>
              </p:cNvPr>
              <p:cNvSpPr txBox="1"/>
              <p:nvPr/>
            </p:nvSpPr>
            <p:spPr>
              <a:xfrm>
                <a:off x="6490724" y="429741"/>
                <a:ext cx="3299791" cy="769441"/>
              </a:xfrm>
              <a:prstGeom prst="rect">
                <a:avLst/>
              </a:prstGeom>
              <a:noFill/>
            </p:spPr>
            <p:txBody>
              <a:bodyPr wrap="square">
                <a:spAutoFit/>
              </a:bodyPr>
              <a:lstStyle/>
              <a:p>
                <a:r>
                  <a:rPr lang="es-AR" sz="4400" b="1" i="0" dirty="0">
                    <a:solidFill>
                      <a:schemeClr val="bg1"/>
                    </a:solidFill>
                    <a:effectLst/>
                    <a:latin typeface="Fira Sans" panose="020B0604020202020204" pitchFamily="34" charset="0"/>
                  </a:rPr>
                  <a:t>Panel I</a:t>
                </a:r>
              </a:p>
            </p:txBody>
          </p:sp>
        </p:grpSp>
        <p:pic>
          <p:nvPicPr>
            <p:cNvPr id="5" name="Imagen 4" descr="Logotipo, nombre de la empresa&#10;&#10;Descripción generada automáticamente">
              <a:extLst>
                <a:ext uri="{FF2B5EF4-FFF2-40B4-BE49-F238E27FC236}">
                  <a16:creationId xmlns:a16="http://schemas.microsoft.com/office/drawing/2014/main" id="{3FF06393-4065-9CA8-3385-A9CEC4CBC394}"/>
                </a:ext>
              </a:extLst>
            </p:cNvPr>
            <p:cNvPicPr>
              <a:picLocks noChangeAspect="1"/>
            </p:cNvPicPr>
            <p:nvPr/>
          </p:nvPicPr>
          <p:blipFill rotWithShape="1">
            <a:blip r:embed="rId4">
              <a:extLst>
                <a:ext uri="{28A0092B-C50C-407E-A947-70E740481C1C}">
                  <a14:useLocalDpi xmlns:a14="http://schemas.microsoft.com/office/drawing/2010/main" val="0"/>
                </a:ext>
              </a:extLst>
            </a:blip>
            <a:srcRect t="17422" b="27854"/>
            <a:stretch/>
          </p:blipFill>
          <p:spPr>
            <a:xfrm>
              <a:off x="8990893" y="1484743"/>
              <a:ext cx="2754092" cy="1507149"/>
            </a:xfrm>
            <a:prstGeom prst="rect">
              <a:avLst/>
            </a:prstGeom>
            <a:ln>
              <a:noFill/>
            </a:ln>
          </p:spPr>
        </p:pic>
      </p:grpSp>
      <p:sp>
        <p:nvSpPr>
          <p:cNvPr id="15" name="CuadroTexto 14">
            <a:extLst>
              <a:ext uri="{FF2B5EF4-FFF2-40B4-BE49-F238E27FC236}">
                <a16:creationId xmlns:a16="http://schemas.microsoft.com/office/drawing/2014/main" id="{A7223B2F-F6DA-A268-2984-E35179134984}"/>
              </a:ext>
            </a:extLst>
          </p:cNvPr>
          <p:cNvSpPr txBox="1"/>
          <p:nvPr/>
        </p:nvSpPr>
        <p:spPr>
          <a:xfrm>
            <a:off x="1670670" y="2813821"/>
            <a:ext cx="8759440" cy="707886"/>
          </a:xfrm>
          <a:prstGeom prst="rect">
            <a:avLst/>
          </a:prstGeom>
          <a:noFill/>
        </p:spPr>
        <p:txBody>
          <a:bodyPr wrap="square">
            <a:spAutoFit/>
          </a:bodyPr>
          <a:lstStyle/>
          <a:p>
            <a:pPr algn="ctr"/>
            <a:r>
              <a:rPr lang="es-ES" sz="2000" b="1" i="0" dirty="0">
                <a:solidFill>
                  <a:srgbClr val="333333"/>
                </a:solidFill>
                <a:effectLst/>
                <a:latin typeface="Fira Sans" panose="020B0604020202020204" pitchFamily="34" charset="0"/>
              </a:rPr>
              <a:t>Primer Relevamiento de la Situación de Jóvenes y Noveles Profesionales en Cajas de Previsión Social de la República Argentina</a:t>
            </a:r>
            <a:endParaRPr lang="es-ES" sz="2000" b="1" dirty="0"/>
          </a:p>
        </p:txBody>
      </p:sp>
      <p:sp>
        <p:nvSpPr>
          <p:cNvPr id="21" name="CuadroTexto 20">
            <a:extLst>
              <a:ext uri="{FF2B5EF4-FFF2-40B4-BE49-F238E27FC236}">
                <a16:creationId xmlns:a16="http://schemas.microsoft.com/office/drawing/2014/main" id="{B1C244C8-479D-7D5B-0E78-08AAF7FD49BC}"/>
              </a:ext>
            </a:extLst>
          </p:cNvPr>
          <p:cNvSpPr txBox="1"/>
          <p:nvPr/>
        </p:nvSpPr>
        <p:spPr>
          <a:xfrm>
            <a:off x="178594" y="4479437"/>
            <a:ext cx="6626939" cy="1938992"/>
          </a:xfrm>
          <a:prstGeom prst="rect">
            <a:avLst/>
          </a:prstGeom>
          <a:noFill/>
        </p:spPr>
        <p:txBody>
          <a:bodyPr wrap="square" rtlCol="0">
            <a:spAutoFit/>
          </a:bodyPr>
          <a:lstStyle/>
          <a:p>
            <a:r>
              <a:rPr lang="es-ES" sz="2000" b="1" dirty="0"/>
              <a:t>Bioquímico Edgardo Hernán Avico</a:t>
            </a:r>
          </a:p>
          <a:p>
            <a:r>
              <a:rPr lang="es-ES" sz="2000" dirty="0"/>
              <a:t>Director Secretario Régimen de Previsión Social Para Bioquímicos del Chaco</a:t>
            </a:r>
          </a:p>
          <a:p>
            <a:endParaRPr lang="es-ES" sz="2000" b="1" dirty="0"/>
          </a:p>
          <a:p>
            <a:r>
              <a:rPr lang="es-ES" sz="2000" b="1" dirty="0"/>
              <a:t>Abogada Laura Olmos</a:t>
            </a:r>
          </a:p>
          <a:p>
            <a:r>
              <a:rPr lang="es-ES" sz="2000" dirty="0"/>
              <a:t>Vicepresidente Caja Forense de Entre </a:t>
            </a:r>
            <a:r>
              <a:rPr lang="es-ES" sz="2000" dirty="0" err="1"/>
              <a:t>Rios</a:t>
            </a:r>
            <a:endParaRPr lang="es-ES" sz="2000" dirty="0"/>
          </a:p>
        </p:txBody>
      </p:sp>
      <p:pic>
        <p:nvPicPr>
          <p:cNvPr id="9" name="Picture 2" descr="Ver las imágenes de origen">
            <a:extLst>
              <a:ext uri="{FF2B5EF4-FFF2-40B4-BE49-F238E27FC236}">
                <a16:creationId xmlns:a16="http://schemas.microsoft.com/office/drawing/2014/main" id="{D56F6AAD-47E0-6372-74A6-3B3F0AE687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7743"/>
          <a:stretch/>
        </p:blipFill>
        <p:spPr bwMode="auto">
          <a:xfrm>
            <a:off x="0" y="3716905"/>
            <a:ext cx="12192000" cy="214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441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ráfico de respuestas de formularios. Título de la pregunta: ¿Quién se encarga de informar al joven/novel profesional los procedimientos administrativos que debe seguir para lograr la afiliación a la Caja? &#10; (Es posible marcar más de una opción)&#10;. Número de respuestas: 30 respuestas.">
            <a:extLst>
              <a:ext uri="{FF2B5EF4-FFF2-40B4-BE49-F238E27FC236}">
                <a16:creationId xmlns:a16="http://schemas.microsoft.com/office/drawing/2014/main" id="{7A518001-722E-9C82-BF9A-A8E6746E4E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16" y="1086784"/>
            <a:ext cx="5896899" cy="299682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ráfico de respuestas de formularios. Título de la pregunta: ¿Quién es el encargado de informar al afiliado reciente la obligatoriedad del aporte y los beneficios del Sistema previsional? &#10; (Es posible marcar más de una opción)&#10;. Número de respuestas: 30 respuestas.">
            <a:extLst>
              <a:ext uri="{FF2B5EF4-FFF2-40B4-BE49-F238E27FC236}">
                <a16:creationId xmlns:a16="http://schemas.microsoft.com/office/drawing/2014/main" id="{76841F66-9034-CCD7-8140-31DFADDE0D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086784"/>
            <a:ext cx="5896900" cy="2996824"/>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B3941D50-FAA7-1AFA-8CBA-B69F0E9D5799}"/>
              </a:ext>
            </a:extLst>
          </p:cNvPr>
          <p:cNvPicPr>
            <a:picLocks noChangeAspect="1"/>
          </p:cNvPicPr>
          <p:nvPr/>
        </p:nvPicPr>
        <p:blipFill rotWithShape="1">
          <a:blip r:embed="rId4"/>
          <a:srcRect l="19795" t="39120" r="44672" b="23703"/>
          <a:stretch/>
        </p:blipFill>
        <p:spPr>
          <a:xfrm>
            <a:off x="6878371" y="4203152"/>
            <a:ext cx="4332158" cy="2548328"/>
          </a:xfrm>
          <a:prstGeom prst="rect">
            <a:avLst/>
          </a:prstGeom>
        </p:spPr>
      </p:pic>
      <p:cxnSp>
        <p:nvCxnSpPr>
          <p:cNvPr id="9" name="Conector recto de flecha 8">
            <a:extLst>
              <a:ext uri="{FF2B5EF4-FFF2-40B4-BE49-F238E27FC236}">
                <a16:creationId xmlns:a16="http://schemas.microsoft.com/office/drawing/2014/main" id="{49E0850E-34C8-35A6-CE3B-7522988856FC}"/>
              </a:ext>
            </a:extLst>
          </p:cNvPr>
          <p:cNvCxnSpPr>
            <a:cxnSpLocks/>
          </p:cNvCxnSpPr>
          <p:nvPr/>
        </p:nvCxnSpPr>
        <p:spPr>
          <a:xfrm flipH="1">
            <a:off x="3992765" y="2630165"/>
            <a:ext cx="464695" cy="0"/>
          </a:xfrm>
          <a:prstGeom prst="straightConnector1">
            <a:avLst/>
          </a:prstGeom>
          <a:ln w="3810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Conector recto de flecha 10">
            <a:extLst>
              <a:ext uri="{FF2B5EF4-FFF2-40B4-BE49-F238E27FC236}">
                <a16:creationId xmlns:a16="http://schemas.microsoft.com/office/drawing/2014/main" id="{39452192-4B15-85D2-94EA-A3E59515ABF1}"/>
              </a:ext>
            </a:extLst>
          </p:cNvPr>
          <p:cNvCxnSpPr>
            <a:cxnSpLocks/>
          </p:cNvCxnSpPr>
          <p:nvPr/>
        </p:nvCxnSpPr>
        <p:spPr>
          <a:xfrm flipH="1">
            <a:off x="8579755" y="3109850"/>
            <a:ext cx="464695"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Conector recto de flecha 11">
            <a:extLst>
              <a:ext uri="{FF2B5EF4-FFF2-40B4-BE49-F238E27FC236}">
                <a16:creationId xmlns:a16="http://schemas.microsoft.com/office/drawing/2014/main" id="{B75E8E51-E998-F686-A958-EA2BE65FABEF}"/>
              </a:ext>
            </a:extLst>
          </p:cNvPr>
          <p:cNvCxnSpPr>
            <a:cxnSpLocks/>
          </p:cNvCxnSpPr>
          <p:nvPr/>
        </p:nvCxnSpPr>
        <p:spPr>
          <a:xfrm flipH="1">
            <a:off x="9524136" y="2435292"/>
            <a:ext cx="464695" cy="0"/>
          </a:xfrm>
          <a:prstGeom prst="straightConnector1">
            <a:avLst/>
          </a:prstGeom>
          <a:ln w="3810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Conector recto de flecha 14">
            <a:extLst>
              <a:ext uri="{FF2B5EF4-FFF2-40B4-BE49-F238E27FC236}">
                <a16:creationId xmlns:a16="http://schemas.microsoft.com/office/drawing/2014/main" id="{94A84D77-CC73-03B2-FD25-BF1ACA417AFC}"/>
              </a:ext>
            </a:extLst>
          </p:cNvPr>
          <p:cNvCxnSpPr/>
          <p:nvPr/>
        </p:nvCxnSpPr>
        <p:spPr>
          <a:xfrm>
            <a:off x="5537135" y="5651292"/>
            <a:ext cx="974360"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16" name="CuadroTexto 15">
            <a:extLst>
              <a:ext uri="{FF2B5EF4-FFF2-40B4-BE49-F238E27FC236}">
                <a16:creationId xmlns:a16="http://schemas.microsoft.com/office/drawing/2014/main" id="{C00DA80F-AEAA-60EA-60B4-CBD9B2F38FB5}"/>
              </a:ext>
            </a:extLst>
          </p:cNvPr>
          <p:cNvSpPr txBox="1"/>
          <p:nvPr/>
        </p:nvSpPr>
        <p:spPr>
          <a:xfrm>
            <a:off x="2308485" y="5328126"/>
            <a:ext cx="3005145" cy="646331"/>
          </a:xfrm>
          <a:prstGeom prst="rect">
            <a:avLst/>
          </a:prstGeom>
          <a:solidFill>
            <a:schemeClr val="accent2">
              <a:lumMod val="40000"/>
              <a:lumOff val="60000"/>
            </a:schemeClr>
          </a:solidFill>
        </p:spPr>
        <p:txBody>
          <a:bodyPr wrap="square" rtlCol="0">
            <a:spAutoFit/>
          </a:bodyPr>
          <a:lstStyle/>
          <a:p>
            <a:pPr algn="ctr"/>
            <a:r>
              <a:rPr lang="es-ES" dirty="0"/>
              <a:t>Importancia de los Colegios y Consejos Profesionales</a:t>
            </a:r>
          </a:p>
        </p:txBody>
      </p:sp>
      <p:sp>
        <p:nvSpPr>
          <p:cNvPr id="17" name="Título 1">
            <a:extLst>
              <a:ext uri="{FF2B5EF4-FFF2-40B4-BE49-F238E27FC236}">
                <a16:creationId xmlns:a16="http://schemas.microsoft.com/office/drawing/2014/main" id="{B1D38B94-E880-00D3-5EAC-7F77F54A5848}"/>
              </a:ext>
            </a:extLst>
          </p:cNvPr>
          <p:cNvSpPr>
            <a:spLocks noGrp="1"/>
          </p:cNvSpPr>
          <p:nvPr>
            <p:ph type="title"/>
          </p:nvPr>
        </p:nvSpPr>
        <p:spPr>
          <a:xfrm>
            <a:off x="321040" y="156332"/>
            <a:ext cx="11085226" cy="818030"/>
          </a:xfrm>
        </p:spPr>
        <p:txBody>
          <a:bodyPr>
            <a:normAutofit/>
          </a:bodyPr>
          <a:lstStyle/>
          <a:p>
            <a:pPr algn="ctr"/>
            <a:r>
              <a:rPr lang="es-ES" sz="3600" b="1" dirty="0">
                <a:solidFill>
                  <a:schemeClr val="tx2">
                    <a:lumMod val="50000"/>
                    <a:lumOff val="50000"/>
                  </a:schemeClr>
                </a:solidFill>
                <a:effectLst>
                  <a:outerShdw blurRad="38100" dist="38100" dir="2700000" algn="tl">
                    <a:srgbClr val="000000">
                      <a:alpha val="43137"/>
                    </a:srgbClr>
                  </a:outerShdw>
                </a:effectLst>
              </a:rPr>
              <a:t>¿Quién se comunica con los jóvenes/noveles?</a:t>
            </a:r>
          </a:p>
        </p:txBody>
      </p:sp>
    </p:spTree>
    <p:extLst>
      <p:ext uri="{BB962C8B-B14F-4D97-AF65-F5344CB8AC3E}">
        <p14:creationId xmlns:p14="http://schemas.microsoft.com/office/powerpoint/2010/main" val="309660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35DE4B7D-2891-33B1-0B13-E18D836BF238}"/>
              </a:ext>
            </a:extLst>
          </p:cNvPr>
          <p:cNvSpPr>
            <a:spLocks noGrp="1"/>
          </p:cNvSpPr>
          <p:nvPr>
            <p:ph type="title"/>
          </p:nvPr>
        </p:nvSpPr>
        <p:spPr>
          <a:xfrm>
            <a:off x="321040" y="156332"/>
            <a:ext cx="11085226" cy="818030"/>
          </a:xfrm>
        </p:spPr>
        <p:txBody>
          <a:bodyPr>
            <a:normAutofit/>
          </a:bodyPr>
          <a:lstStyle/>
          <a:p>
            <a:pPr algn="ctr"/>
            <a:r>
              <a:rPr lang="es-ES" sz="3600" b="1" dirty="0">
                <a:solidFill>
                  <a:schemeClr val="tx2">
                    <a:lumMod val="50000"/>
                    <a:lumOff val="50000"/>
                  </a:schemeClr>
                </a:solidFill>
                <a:effectLst>
                  <a:outerShdw blurRad="38100" dist="38100" dir="2700000" algn="tl">
                    <a:srgbClr val="000000">
                      <a:alpha val="43137"/>
                    </a:srgbClr>
                  </a:outerShdw>
                </a:effectLst>
              </a:rPr>
              <a:t>¿Quién se comunica con los jóvenes/noveles?</a:t>
            </a:r>
          </a:p>
        </p:txBody>
      </p:sp>
      <p:pic>
        <p:nvPicPr>
          <p:cNvPr id="6146" name="Picture 2" descr="Gráfico de respuestas de formularios. Título de la pregunta: ¿Quién se encarga de informar al joven profesional los procedimientos administrativos que debe seguir para lograr la afiliación a la Caja? &#10; (Es posible marcar más de una opción)&#10;. Número de respuestas: 9 respuestas.">
            <a:extLst>
              <a:ext uri="{FF2B5EF4-FFF2-40B4-BE49-F238E27FC236}">
                <a16:creationId xmlns:a16="http://schemas.microsoft.com/office/drawing/2014/main" id="{426EF795-1C96-3EB4-4DEB-0EDCCAD203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040" y="1343133"/>
            <a:ext cx="5421031" cy="275498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Gráfico de respuestas de formularios. Título de la pregunta: ¿Quién es el encargado de informar al afiliado reciente la obligatoriedad del aporte y los beneficios del Sistema previsional? &#10; (Es posible marcar más de una opción)&#10;. Número de respuestas: 9 respuestas.">
            <a:extLst>
              <a:ext uri="{FF2B5EF4-FFF2-40B4-BE49-F238E27FC236}">
                <a16:creationId xmlns:a16="http://schemas.microsoft.com/office/drawing/2014/main" id="{C6F8C2CE-CB5F-2D24-FB6B-599A052559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81" b="4547"/>
          <a:stretch/>
        </p:blipFill>
        <p:spPr bwMode="auto">
          <a:xfrm>
            <a:off x="6048958" y="1360548"/>
            <a:ext cx="5500236" cy="271376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Gráfico de respuestas de formularios. Título de la pregunta: ¿Quién se encarga de informar al novel profesional los procedimientos administrativos que debe seguir para lograr la afiliación a la Caja?&#10; (Es posible marcar más de una opción)&#10;. Número de respuestas: 9 respuestas.">
            <a:extLst>
              <a:ext uri="{FF2B5EF4-FFF2-40B4-BE49-F238E27FC236}">
                <a16:creationId xmlns:a16="http://schemas.microsoft.com/office/drawing/2014/main" id="{B045B267-1325-1928-E0D5-C7F84C3C55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195" y="3971071"/>
            <a:ext cx="5421031" cy="275498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Gráfico de respuestas de formularios. Título de la pregunta: ¿Quién es el encargado de informar al afiliado reciente la obligatoriedad del aporte y los beneficios del Sistema previsional?&#10; (Es posible marcar más de una opción)&#10;. Número de respuestas: 9 respuestas.">
            <a:extLst>
              <a:ext uri="{FF2B5EF4-FFF2-40B4-BE49-F238E27FC236}">
                <a16:creationId xmlns:a16="http://schemas.microsoft.com/office/drawing/2014/main" id="{5A93DBD7-723B-FDF0-217D-DAE48FFBD9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7793" y="3955856"/>
            <a:ext cx="5491401" cy="2790747"/>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FBF8ABEB-5C86-5F36-8846-31A21B011A95}"/>
              </a:ext>
            </a:extLst>
          </p:cNvPr>
          <p:cNvSpPr txBox="1"/>
          <p:nvPr/>
        </p:nvSpPr>
        <p:spPr>
          <a:xfrm>
            <a:off x="7405140" y="1053839"/>
            <a:ext cx="3043003" cy="369332"/>
          </a:xfrm>
          <a:prstGeom prst="rect">
            <a:avLst/>
          </a:prstGeom>
          <a:noFill/>
        </p:spPr>
        <p:txBody>
          <a:bodyPr wrap="square" rtlCol="0">
            <a:spAutoFit/>
          </a:bodyPr>
          <a:lstStyle/>
          <a:p>
            <a:pPr algn="ctr"/>
            <a:r>
              <a:rPr lang="es-ES" b="1" dirty="0"/>
              <a:t>APORTES Y BENEFICIOS</a:t>
            </a:r>
          </a:p>
        </p:txBody>
      </p:sp>
      <p:cxnSp>
        <p:nvCxnSpPr>
          <p:cNvPr id="9" name="Conector recto de flecha 8">
            <a:extLst>
              <a:ext uri="{FF2B5EF4-FFF2-40B4-BE49-F238E27FC236}">
                <a16:creationId xmlns:a16="http://schemas.microsoft.com/office/drawing/2014/main" id="{01586D41-B245-AFA9-20B4-0F4247B9D628}"/>
              </a:ext>
            </a:extLst>
          </p:cNvPr>
          <p:cNvCxnSpPr>
            <a:cxnSpLocks/>
          </p:cNvCxnSpPr>
          <p:nvPr/>
        </p:nvCxnSpPr>
        <p:spPr>
          <a:xfrm flipH="1">
            <a:off x="7884676" y="3267856"/>
            <a:ext cx="569776" cy="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Conector recto de flecha 10">
            <a:extLst>
              <a:ext uri="{FF2B5EF4-FFF2-40B4-BE49-F238E27FC236}">
                <a16:creationId xmlns:a16="http://schemas.microsoft.com/office/drawing/2014/main" id="{5CAE0412-F720-805B-E9AC-56C5EA93CC9B}"/>
              </a:ext>
            </a:extLst>
          </p:cNvPr>
          <p:cNvCxnSpPr>
            <a:cxnSpLocks/>
          </p:cNvCxnSpPr>
          <p:nvPr/>
        </p:nvCxnSpPr>
        <p:spPr>
          <a:xfrm flipH="1">
            <a:off x="10627876" y="5216577"/>
            <a:ext cx="569776" cy="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Conector recto de flecha 11">
            <a:extLst>
              <a:ext uri="{FF2B5EF4-FFF2-40B4-BE49-F238E27FC236}">
                <a16:creationId xmlns:a16="http://schemas.microsoft.com/office/drawing/2014/main" id="{CB791A42-2AD1-31A9-5786-BB9ED1C32A32}"/>
              </a:ext>
            </a:extLst>
          </p:cNvPr>
          <p:cNvCxnSpPr>
            <a:cxnSpLocks/>
          </p:cNvCxnSpPr>
          <p:nvPr/>
        </p:nvCxnSpPr>
        <p:spPr>
          <a:xfrm flipH="1">
            <a:off x="7899591" y="5846164"/>
            <a:ext cx="569776" cy="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Conector recto de flecha 12">
            <a:extLst>
              <a:ext uri="{FF2B5EF4-FFF2-40B4-BE49-F238E27FC236}">
                <a16:creationId xmlns:a16="http://schemas.microsoft.com/office/drawing/2014/main" id="{1C917E3B-0614-D320-60FB-3BBF43333A94}"/>
              </a:ext>
            </a:extLst>
          </p:cNvPr>
          <p:cNvCxnSpPr>
            <a:cxnSpLocks/>
          </p:cNvCxnSpPr>
          <p:nvPr/>
        </p:nvCxnSpPr>
        <p:spPr>
          <a:xfrm flipH="1">
            <a:off x="10237982" y="2642479"/>
            <a:ext cx="569776" cy="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4" name="CuadroTexto 13">
            <a:extLst>
              <a:ext uri="{FF2B5EF4-FFF2-40B4-BE49-F238E27FC236}">
                <a16:creationId xmlns:a16="http://schemas.microsoft.com/office/drawing/2014/main" id="{E6BA246A-7418-3ABD-09BD-35E819947CA3}"/>
              </a:ext>
            </a:extLst>
          </p:cNvPr>
          <p:cNvSpPr txBox="1"/>
          <p:nvPr/>
        </p:nvSpPr>
        <p:spPr>
          <a:xfrm>
            <a:off x="884420" y="1026264"/>
            <a:ext cx="4469583" cy="369332"/>
          </a:xfrm>
          <a:prstGeom prst="rect">
            <a:avLst/>
          </a:prstGeom>
          <a:noFill/>
        </p:spPr>
        <p:txBody>
          <a:bodyPr wrap="square" rtlCol="0">
            <a:spAutoFit/>
          </a:bodyPr>
          <a:lstStyle/>
          <a:p>
            <a:pPr algn="ctr"/>
            <a:r>
              <a:rPr lang="es-ES" b="1" dirty="0"/>
              <a:t>PROCEDIMIENTOS ADMINISTRATIVOS</a:t>
            </a:r>
          </a:p>
        </p:txBody>
      </p:sp>
    </p:spTree>
    <p:extLst>
      <p:ext uri="{BB962C8B-B14F-4D97-AF65-F5344CB8AC3E}">
        <p14:creationId xmlns:p14="http://schemas.microsoft.com/office/powerpoint/2010/main" val="380784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49C1689-4667-018C-99F7-880BD825B66D}"/>
              </a:ext>
            </a:extLst>
          </p:cNvPr>
          <p:cNvSpPr txBox="1"/>
          <p:nvPr/>
        </p:nvSpPr>
        <p:spPr>
          <a:xfrm>
            <a:off x="167390" y="137215"/>
            <a:ext cx="11857220" cy="1200329"/>
          </a:xfrm>
          <a:prstGeom prst="rect">
            <a:avLst/>
          </a:prstGeom>
          <a:noFill/>
        </p:spPr>
        <p:txBody>
          <a:bodyPr wrap="square" rtlCol="0">
            <a:spAutoFit/>
          </a:bodyPr>
          <a:lstStyle/>
          <a:p>
            <a:pPr algn="ctr"/>
            <a:r>
              <a:rPr lang="es-ES" sz="3600" b="1" dirty="0"/>
              <a:t>Su caja cuenta con Comisiones de Jóvenes y/o Noveles?</a:t>
            </a:r>
          </a:p>
          <a:p>
            <a:pPr algn="ctr"/>
            <a:r>
              <a:rPr lang="es-ES" sz="3600" b="1" dirty="0"/>
              <a:t>Participan en las reuniones de Directorio?</a:t>
            </a:r>
          </a:p>
        </p:txBody>
      </p:sp>
      <p:sp>
        <p:nvSpPr>
          <p:cNvPr id="10" name="CuadroTexto 9">
            <a:extLst>
              <a:ext uri="{FF2B5EF4-FFF2-40B4-BE49-F238E27FC236}">
                <a16:creationId xmlns:a16="http://schemas.microsoft.com/office/drawing/2014/main" id="{F302446C-8CAE-475E-2AA8-C548AD3E4944}"/>
              </a:ext>
            </a:extLst>
          </p:cNvPr>
          <p:cNvSpPr txBox="1"/>
          <p:nvPr/>
        </p:nvSpPr>
        <p:spPr>
          <a:xfrm>
            <a:off x="781987" y="5519373"/>
            <a:ext cx="10917294" cy="1077218"/>
          </a:xfrm>
          <a:prstGeom prst="rect">
            <a:avLst/>
          </a:prstGeom>
          <a:solidFill>
            <a:schemeClr val="accent6">
              <a:lumMod val="40000"/>
              <a:lumOff val="60000"/>
            </a:schemeClr>
          </a:solidFill>
        </p:spPr>
        <p:txBody>
          <a:bodyPr wrap="square" rtlCol="0">
            <a:spAutoFit/>
          </a:bodyPr>
          <a:lstStyle/>
          <a:p>
            <a:pPr algn="ctr"/>
            <a:r>
              <a:rPr lang="es-ES" sz="3200" b="1" dirty="0"/>
              <a:t>Es necesario, trabajar en el puente intergeneracional a </a:t>
            </a:r>
            <a:r>
              <a:rPr lang="es-ES" sz="3200" b="1" dirty="0">
                <a:highlight>
                  <a:srgbClr val="FFFF00"/>
                </a:highlight>
              </a:rPr>
              <a:t>nivel dirigencial</a:t>
            </a:r>
          </a:p>
        </p:txBody>
      </p:sp>
      <p:graphicFrame>
        <p:nvGraphicFramePr>
          <p:cNvPr id="15" name="Gráfico 14">
            <a:extLst>
              <a:ext uri="{FF2B5EF4-FFF2-40B4-BE49-F238E27FC236}">
                <a16:creationId xmlns:a16="http://schemas.microsoft.com/office/drawing/2014/main" id="{DA3846E4-5B89-DFEF-DFA3-82018DAEA731}"/>
              </a:ext>
            </a:extLst>
          </p:cNvPr>
          <p:cNvGraphicFramePr/>
          <p:nvPr>
            <p:extLst>
              <p:ext uri="{D42A27DB-BD31-4B8C-83A1-F6EECF244321}">
                <p14:modId xmlns:p14="http://schemas.microsoft.com/office/powerpoint/2010/main" val="3075868471"/>
              </p:ext>
            </p:extLst>
          </p:nvPr>
        </p:nvGraphicFramePr>
        <p:xfrm>
          <a:off x="1723869" y="1179026"/>
          <a:ext cx="8200285" cy="39902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Gráfico 15">
            <a:extLst>
              <a:ext uri="{FF2B5EF4-FFF2-40B4-BE49-F238E27FC236}">
                <a16:creationId xmlns:a16="http://schemas.microsoft.com/office/drawing/2014/main" id="{2A7D748A-408E-5611-58AB-0498ABF71362}"/>
              </a:ext>
            </a:extLst>
          </p:cNvPr>
          <p:cNvGraphicFramePr/>
          <p:nvPr>
            <p:extLst>
              <p:ext uri="{D42A27DB-BD31-4B8C-83A1-F6EECF244321}">
                <p14:modId xmlns:p14="http://schemas.microsoft.com/office/powerpoint/2010/main" val="38005053"/>
              </p:ext>
            </p:extLst>
          </p:nvPr>
        </p:nvGraphicFramePr>
        <p:xfrm>
          <a:off x="5824011" y="1142813"/>
          <a:ext cx="4584576" cy="3380656"/>
        </p:xfrm>
        <a:graphic>
          <a:graphicData uri="http://schemas.openxmlformats.org/drawingml/2006/chart">
            <c:chart xmlns:c="http://schemas.openxmlformats.org/drawingml/2006/chart" xmlns:r="http://schemas.openxmlformats.org/officeDocument/2006/relationships" r:id="rId3"/>
          </a:graphicData>
        </a:graphic>
      </p:graphicFrame>
      <p:cxnSp>
        <p:nvCxnSpPr>
          <p:cNvPr id="24" name="Conector recto de flecha 23">
            <a:extLst>
              <a:ext uri="{FF2B5EF4-FFF2-40B4-BE49-F238E27FC236}">
                <a16:creationId xmlns:a16="http://schemas.microsoft.com/office/drawing/2014/main" id="{FFCE94CF-C70D-4BD9-2E55-BB6473B9C92D}"/>
              </a:ext>
            </a:extLst>
          </p:cNvPr>
          <p:cNvCxnSpPr/>
          <p:nvPr/>
        </p:nvCxnSpPr>
        <p:spPr>
          <a:xfrm>
            <a:off x="5831174" y="2833141"/>
            <a:ext cx="749508"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78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Graphic spid="1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4C0B47-64F7-19FD-B4E0-68CD9C9D5BDC}"/>
              </a:ext>
            </a:extLst>
          </p:cNvPr>
          <p:cNvSpPr>
            <a:spLocks noGrp="1"/>
          </p:cNvSpPr>
          <p:nvPr>
            <p:ph type="title"/>
          </p:nvPr>
        </p:nvSpPr>
        <p:spPr>
          <a:xfrm>
            <a:off x="329783" y="426155"/>
            <a:ext cx="11692327" cy="818030"/>
          </a:xfrm>
        </p:spPr>
        <p:txBody>
          <a:bodyPr>
            <a:normAutofit fontScale="90000"/>
          </a:bodyPr>
          <a:lstStyle/>
          <a:p>
            <a:pPr algn="ctr"/>
            <a:r>
              <a:rPr lang="es-ES" sz="3600" b="1" dirty="0">
                <a:solidFill>
                  <a:schemeClr val="tx2">
                    <a:lumMod val="50000"/>
                    <a:lumOff val="50000"/>
                  </a:schemeClr>
                </a:solidFill>
                <a:effectLst>
                  <a:outerShdw blurRad="38100" dist="38100" dir="2700000" algn="tl">
                    <a:srgbClr val="000000">
                      <a:alpha val="43137"/>
                    </a:srgbClr>
                  </a:outerShdw>
                </a:effectLst>
              </a:rPr>
              <a:t>¿Su caja cuenta con un plan de aportes  diferenciales para afiliados recientes?</a:t>
            </a:r>
          </a:p>
        </p:txBody>
      </p:sp>
      <p:grpSp>
        <p:nvGrpSpPr>
          <p:cNvPr id="17" name="Grupo 16">
            <a:extLst>
              <a:ext uri="{FF2B5EF4-FFF2-40B4-BE49-F238E27FC236}">
                <a16:creationId xmlns:a16="http://schemas.microsoft.com/office/drawing/2014/main" id="{8D1755E1-2A68-851E-75C8-B26911BA15FC}"/>
              </a:ext>
            </a:extLst>
          </p:cNvPr>
          <p:cNvGrpSpPr/>
          <p:nvPr/>
        </p:nvGrpSpPr>
        <p:grpSpPr>
          <a:xfrm>
            <a:off x="0" y="1599729"/>
            <a:ext cx="12035637" cy="5112085"/>
            <a:chOff x="0" y="1599729"/>
            <a:chExt cx="12035637" cy="5112085"/>
          </a:xfrm>
        </p:grpSpPr>
        <p:pic>
          <p:nvPicPr>
            <p:cNvPr id="11266" name="Picture 2" descr="Gráfico de respuestas de formularios. Título de la pregunta: ¿Existe un plan de aportes previsionales diferencial para jóvenes/noveles?. Número de respuestas: 30 respuestas.">
              <a:extLst>
                <a:ext uri="{FF2B5EF4-FFF2-40B4-BE49-F238E27FC236}">
                  <a16:creationId xmlns:a16="http://schemas.microsoft.com/office/drawing/2014/main" id="{C2A509B1-3858-089E-BCCB-17DE608AE4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37" r="19965"/>
            <a:stretch/>
          </p:blipFill>
          <p:spPr bwMode="auto">
            <a:xfrm>
              <a:off x="121852" y="1599729"/>
              <a:ext cx="4639900" cy="249308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Gráfico de respuestas de formularios. Título de la pregunta: Si su respuesta fue SI ¿Cómo se instituyo?. Número de respuestas: 20 respuestas.">
              <a:extLst>
                <a:ext uri="{FF2B5EF4-FFF2-40B4-BE49-F238E27FC236}">
                  <a16:creationId xmlns:a16="http://schemas.microsoft.com/office/drawing/2014/main" id="{95A5021C-2DA7-19B5-1E86-5B93282AE6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5455" b="8110"/>
            <a:stretch/>
          </p:blipFill>
          <p:spPr bwMode="auto">
            <a:xfrm>
              <a:off x="0" y="3989471"/>
              <a:ext cx="3740538" cy="26510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Gráfico de respuestas de formularios. Título de la pregunta: ¿Existe un plan de aportes previsionales diferencial para Jóvenes?. Número de respuestas: 9 respuestas.">
              <a:extLst>
                <a:ext uri="{FF2B5EF4-FFF2-40B4-BE49-F238E27FC236}">
                  <a16:creationId xmlns:a16="http://schemas.microsoft.com/office/drawing/2014/main" id="{EC1ACE09-5375-B774-6576-D3032AE8EC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93" t="5082" r="30411" b="8705"/>
            <a:stretch/>
          </p:blipFill>
          <p:spPr bwMode="auto">
            <a:xfrm>
              <a:off x="4529677" y="1714716"/>
              <a:ext cx="3811008" cy="20768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Gráfico de respuestas de formularios. Título de la pregunta: Si su respuesta fue SI ¿Cómo se instituyo?. Número de respuestas: 8 respuestas.">
              <a:extLst>
                <a:ext uri="{FF2B5EF4-FFF2-40B4-BE49-F238E27FC236}">
                  <a16:creationId xmlns:a16="http://schemas.microsoft.com/office/drawing/2014/main" id="{E3466D00-75C3-94E8-056E-53573C4E2D6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78" t="7420" r="49817" b="8996"/>
            <a:stretch/>
          </p:blipFill>
          <p:spPr bwMode="auto">
            <a:xfrm>
              <a:off x="4465455" y="4158005"/>
              <a:ext cx="3323056" cy="24443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Gráfico de respuestas de formularios. Título de la pregunta: ¿Existe un plan de aportes previsionales diferencial para noveles?. Número de respuestas: 9 respuestas.">
              <a:extLst>
                <a:ext uri="{FF2B5EF4-FFF2-40B4-BE49-F238E27FC236}">
                  <a16:creationId xmlns:a16="http://schemas.microsoft.com/office/drawing/2014/main" id="{3179AE69-B923-0F58-0B19-C39C33640B8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05" t="4789" r="31393" b="8705"/>
            <a:stretch/>
          </p:blipFill>
          <p:spPr bwMode="auto">
            <a:xfrm>
              <a:off x="8340685" y="1665935"/>
              <a:ext cx="3621247" cy="20768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Gráfico de respuestas de formularios. Título de la pregunta: Si su respuesta fue SI ¿Cómo se instituyo? . Número de respuestas: 5 respuestas.">
              <a:extLst>
                <a:ext uri="{FF2B5EF4-FFF2-40B4-BE49-F238E27FC236}">
                  <a16:creationId xmlns:a16="http://schemas.microsoft.com/office/drawing/2014/main" id="{E526BB1B-EC71-A6F8-0F18-D5634DDA9EC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705" t="5082" r="44779" b="7070"/>
            <a:stretch/>
          </p:blipFill>
          <p:spPr bwMode="auto">
            <a:xfrm>
              <a:off x="8244432" y="4060733"/>
              <a:ext cx="3791205" cy="265108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Gráfico de respuestas de formularios. Título de la pregunta: Si su respuesta fue SI ¿Cómo se instituyo?. Número de respuestas: 8 respuestas.">
              <a:extLst>
                <a:ext uri="{FF2B5EF4-FFF2-40B4-BE49-F238E27FC236}">
                  <a16:creationId xmlns:a16="http://schemas.microsoft.com/office/drawing/2014/main" id="{8BDF86D7-7791-2E5D-F75E-0BC2A90F6A6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2798" t="23375" r="6187" b="30774"/>
            <a:stretch/>
          </p:blipFill>
          <p:spPr bwMode="auto">
            <a:xfrm>
              <a:off x="3429183" y="5567244"/>
              <a:ext cx="1657863" cy="103111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Gráfico de respuestas de formularios. Título de la pregunta: ¿Existe un plan de aportes previsionales diferencial para jóvenes/noveles?. Número de respuestas: 30 respuestas.">
              <a:extLst>
                <a:ext uri="{FF2B5EF4-FFF2-40B4-BE49-F238E27FC236}">
                  <a16:creationId xmlns:a16="http://schemas.microsoft.com/office/drawing/2014/main" id="{52186B86-180C-C105-2F75-B152A14F3D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119" t="28814" r="53351" b="10258"/>
            <a:stretch/>
          </p:blipFill>
          <p:spPr bwMode="auto">
            <a:xfrm>
              <a:off x="1223644" y="2148901"/>
              <a:ext cx="2011920" cy="194391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Gráfico de respuestas de formularios. Título de la pregunta: ¿Existe un plan de aportes previsionales diferencial para Jóvenes?. Número de respuestas: 9 respuestas.">
              <a:extLst>
                <a:ext uri="{FF2B5EF4-FFF2-40B4-BE49-F238E27FC236}">
                  <a16:creationId xmlns:a16="http://schemas.microsoft.com/office/drawing/2014/main" id="{C492B286-03F3-A5DE-3671-9D320AC083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765" t="30055" r="53498" b="10258"/>
            <a:stretch/>
          </p:blipFill>
          <p:spPr bwMode="auto">
            <a:xfrm>
              <a:off x="5271651" y="2145570"/>
              <a:ext cx="2158599" cy="195691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Gráfico de respuestas de formularios. Título de la pregunta: ¿Existe un plan de aportes previsionales diferencial para noveles?. Número de respuestas: 9 respuestas.">
              <a:extLst>
                <a:ext uri="{FF2B5EF4-FFF2-40B4-BE49-F238E27FC236}">
                  <a16:creationId xmlns:a16="http://schemas.microsoft.com/office/drawing/2014/main" id="{F135E85D-DEDA-2D4B-811D-CB3A1DF0222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499" t="28613" r="52249" b="6115"/>
            <a:stretch/>
          </p:blipFill>
          <p:spPr bwMode="auto">
            <a:xfrm>
              <a:off x="9018441" y="1947429"/>
              <a:ext cx="2575881" cy="212869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7793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3CA81B-C2BE-9EDD-F736-DDE6D4060317}"/>
              </a:ext>
            </a:extLst>
          </p:cNvPr>
          <p:cNvSpPr>
            <a:spLocks noGrp="1"/>
          </p:cNvSpPr>
          <p:nvPr>
            <p:ph type="title"/>
          </p:nvPr>
        </p:nvSpPr>
        <p:spPr>
          <a:xfrm>
            <a:off x="273570" y="426156"/>
            <a:ext cx="11644859" cy="818030"/>
          </a:xfrm>
        </p:spPr>
        <p:txBody>
          <a:bodyPr>
            <a:normAutofit fontScale="90000"/>
          </a:bodyPr>
          <a:lstStyle/>
          <a:p>
            <a:pPr algn="ctr"/>
            <a:r>
              <a:rPr lang="es-ES" sz="3600" b="1" dirty="0">
                <a:solidFill>
                  <a:schemeClr val="tx2">
                    <a:lumMod val="50000"/>
                    <a:lumOff val="50000"/>
                  </a:schemeClr>
                </a:solidFill>
                <a:effectLst>
                  <a:outerShdw blurRad="38100" dist="38100" dir="2700000" algn="tl">
                    <a:srgbClr val="000000">
                      <a:alpha val="43137"/>
                    </a:srgbClr>
                  </a:outerShdw>
                </a:effectLst>
              </a:rPr>
              <a:t>¿Su caja cuenta con beneficios diferenciales para Jóvenes/Noveles?</a:t>
            </a:r>
          </a:p>
        </p:txBody>
      </p:sp>
      <p:grpSp>
        <p:nvGrpSpPr>
          <p:cNvPr id="13" name="Grupo 12">
            <a:extLst>
              <a:ext uri="{FF2B5EF4-FFF2-40B4-BE49-F238E27FC236}">
                <a16:creationId xmlns:a16="http://schemas.microsoft.com/office/drawing/2014/main" id="{1B92A154-09BA-572D-BEC1-AC26B42D6DF8}"/>
              </a:ext>
            </a:extLst>
          </p:cNvPr>
          <p:cNvGrpSpPr/>
          <p:nvPr/>
        </p:nvGrpSpPr>
        <p:grpSpPr>
          <a:xfrm>
            <a:off x="0" y="1299483"/>
            <a:ext cx="11504690" cy="5515377"/>
            <a:chOff x="0" y="1299483"/>
            <a:chExt cx="11504690" cy="5515377"/>
          </a:xfrm>
        </p:grpSpPr>
        <p:pic>
          <p:nvPicPr>
            <p:cNvPr id="10242" name="Picture 2" descr="Gráfico de respuestas de formularios. Título de la pregunta: ¿Existen beneficios especiales para jóvenes/noveles?. Número de respuestas: 30 respuestas.">
              <a:extLst>
                <a:ext uri="{FF2B5EF4-FFF2-40B4-BE49-F238E27FC236}">
                  <a16:creationId xmlns:a16="http://schemas.microsoft.com/office/drawing/2014/main" id="{BA112B21-E321-4C07-61F5-B1597E7F91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12" r="28689" b="7827"/>
            <a:stretch/>
          </p:blipFill>
          <p:spPr bwMode="auto">
            <a:xfrm>
              <a:off x="0" y="1415081"/>
              <a:ext cx="4732422" cy="265187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Gráfico de respuestas de formularios. Título de la pregunta: Si su respuesta fue SI ¿Cómo fueron instituidos?. Número de respuestas: 15 respuestas.">
              <a:extLst>
                <a:ext uri="{FF2B5EF4-FFF2-40B4-BE49-F238E27FC236}">
                  <a16:creationId xmlns:a16="http://schemas.microsoft.com/office/drawing/2014/main" id="{A070D8F3-E56B-AC06-05A6-0CF9CDB4765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44" t="7420" r="48924" b="71410"/>
            <a:stretch/>
          </p:blipFill>
          <p:spPr bwMode="auto">
            <a:xfrm>
              <a:off x="144378" y="4334105"/>
              <a:ext cx="3339274" cy="6090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Gráfico de respuestas de formularios. Título de la pregunta: ¿Existen beneficios especiales para jóvenes?. Número de respuestas: 9 respuestas.">
              <a:extLst>
                <a:ext uri="{FF2B5EF4-FFF2-40B4-BE49-F238E27FC236}">
                  <a16:creationId xmlns:a16="http://schemas.microsoft.com/office/drawing/2014/main" id="{5FC8C1B6-0E24-EBF0-AF74-3327766E95E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133" t="-6134" r="30838" b="5206"/>
            <a:stretch/>
          </p:blipFill>
          <p:spPr bwMode="auto">
            <a:xfrm>
              <a:off x="3741755" y="1299483"/>
              <a:ext cx="5030763" cy="28509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Gráfico de respuestas de formularios. Título de la pregunta: Si su respuesta fue SI ¿Cómo fueron instituidos?. Número de respuestas: 7 respuestas.">
              <a:extLst>
                <a:ext uri="{FF2B5EF4-FFF2-40B4-BE49-F238E27FC236}">
                  <a16:creationId xmlns:a16="http://schemas.microsoft.com/office/drawing/2014/main" id="{005ACC7B-342A-5007-7E4F-C6C68BEED9E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018" t="6333" r="45827" b="6866"/>
            <a:stretch/>
          </p:blipFill>
          <p:spPr bwMode="auto">
            <a:xfrm>
              <a:off x="4103453" y="4314195"/>
              <a:ext cx="3516306" cy="25006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Gráfico de respuestas de formularios. Título de la pregunta: Si su respuesta fue SI ¿Cómo fueron instituidos?. Número de respuestas: 15 respuestas.">
              <a:extLst>
                <a:ext uri="{FF2B5EF4-FFF2-40B4-BE49-F238E27FC236}">
                  <a16:creationId xmlns:a16="http://schemas.microsoft.com/office/drawing/2014/main" id="{46CA5AAF-EC92-BB14-239C-06D5A6B85C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1695" t="26910" r="6434" b="29949"/>
            <a:stretch/>
          </p:blipFill>
          <p:spPr bwMode="auto">
            <a:xfrm>
              <a:off x="3006280" y="5587917"/>
              <a:ext cx="2024323" cy="11527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Gráfico de respuestas de formularios. Título de la pregunta: Si su respuesta fue SI ¿Cómo fueron instituidos?. Número de respuestas: 15 respuestas.">
              <a:extLst>
                <a:ext uri="{FF2B5EF4-FFF2-40B4-BE49-F238E27FC236}">
                  <a16:creationId xmlns:a16="http://schemas.microsoft.com/office/drawing/2014/main" id="{C4318A0E-F178-15C9-8EE9-7C0BAAF449D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140" t="23293" r="52585" b="10332"/>
            <a:stretch/>
          </p:blipFill>
          <p:spPr bwMode="auto">
            <a:xfrm>
              <a:off x="935994" y="4831157"/>
              <a:ext cx="2070286" cy="19095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Gráfico de respuestas de formularios. Título de la pregunta: ¿Existen beneficios especiales para noveles?. Número de respuestas: 9 respuestas.">
              <a:extLst>
                <a:ext uri="{FF2B5EF4-FFF2-40B4-BE49-F238E27FC236}">
                  <a16:creationId xmlns:a16="http://schemas.microsoft.com/office/drawing/2014/main" id="{414EF462-7428-A9FA-3EC6-5910491BCFE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049" t="4152" r="51639" b="9432"/>
            <a:stretch/>
          </p:blipFill>
          <p:spPr bwMode="auto">
            <a:xfrm>
              <a:off x="7626687" y="1588113"/>
              <a:ext cx="3378197" cy="26518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Gráfico de respuestas de formularios. Título de la pregunta: ¿Existen beneficios especiales para noveles?. Número de respuestas: 9 respuestas.">
              <a:extLst>
                <a:ext uri="{FF2B5EF4-FFF2-40B4-BE49-F238E27FC236}">
                  <a16:creationId xmlns:a16="http://schemas.microsoft.com/office/drawing/2014/main" id="{35A67783-EF49-D3E2-CA64-195D6D030B9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8967" t="26458" r="30902" b="54200"/>
            <a:stretch/>
          </p:blipFill>
          <p:spPr bwMode="auto">
            <a:xfrm>
              <a:off x="3299635" y="2724977"/>
              <a:ext cx="739022" cy="5935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Gráfico de respuestas de formularios. Título de la pregunta: Si su respuesta fue SI ¿Cómo fueron instituidos?. Número de respuestas: 4 respuestas.">
              <a:extLst>
                <a:ext uri="{FF2B5EF4-FFF2-40B4-BE49-F238E27FC236}">
                  <a16:creationId xmlns:a16="http://schemas.microsoft.com/office/drawing/2014/main" id="{6E64DF57-4C4D-CDD7-2544-EC6685E19B0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50" t="4151" r="44748" b="8491"/>
            <a:stretch/>
          </p:blipFill>
          <p:spPr bwMode="auto">
            <a:xfrm>
              <a:off x="7780489" y="4242183"/>
              <a:ext cx="3724201" cy="25726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4435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5F3A8358-56B3-B117-0F0D-A3DE4EF21798}"/>
              </a:ext>
            </a:extLst>
          </p:cNvPr>
          <p:cNvGrpSpPr/>
          <p:nvPr/>
        </p:nvGrpSpPr>
        <p:grpSpPr>
          <a:xfrm>
            <a:off x="166046" y="1246403"/>
            <a:ext cx="11639267" cy="5481942"/>
            <a:chOff x="166046" y="1246403"/>
            <a:chExt cx="11639267" cy="5481942"/>
          </a:xfrm>
        </p:grpSpPr>
        <p:pic>
          <p:nvPicPr>
            <p:cNvPr id="3" name="Imagen 2">
              <a:extLst>
                <a:ext uri="{FF2B5EF4-FFF2-40B4-BE49-F238E27FC236}">
                  <a16:creationId xmlns:a16="http://schemas.microsoft.com/office/drawing/2014/main" id="{97151E6B-3366-44A8-2AFC-E84BD8C9B977}"/>
                </a:ext>
              </a:extLst>
            </p:cNvPr>
            <p:cNvPicPr>
              <a:picLocks noChangeAspect="1"/>
            </p:cNvPicPr>
            <p:nvPr/>
          </p:nvPicPr>
          <p:blipFill rotWithShape="1">
            <a:blip r:embed="rId2"/>
            <a:srcRect l="19926" t="37033" r="24888" b="17174"/>
            <a:stretch/>
          </p:blipFill>
          <p:spPr>
            <a:xfrm>
              <a:off x="5902654" y="1246403"/>
              <a:ext cx="5902659" cy="2753776"/>
            </a:xfrm>
            <a:prstGeom prst="rect">
              <a:avLst/>
            </a:prstGeom>
          </p:spPr>
        </p:pic>
        <p:pic>
          <p:nvPicPr>
            <p:cNvPr id="6" name="Imagen 5">
              <a:extLst>
                <a:ext uri="{FF2B5EF4-FFF2-40B4-BE49-F238E27FC236}">
                  <a16:creationId xmlns:a16="http://schemas.microsoft.com/office/drawing/2014/main" id="{7050E903-05D1-FE33-C48E-4684C3E4CD7B}"/>
                </a:ext>
              </a:extLst>
            </p:cNvPr>
            <p:cNvPicPr>
              <a:picLocks noChangeAspect="1"/>
            </p:cNvPicPr>
            <p:nvPr/>
          </p:nvPicPr>
          <p:blipFill rotWithShape="1">
            <a:blip r:embed="rId3"/>
            <a:srcRect l="22388" t="42384" r="24216" b="9134"/>
            <a:stretch/>
          </p:blipFill>
          <p:spPr>
            <a:xfrm>
              <a:off x="166046" y="1246403"/>
              <a:ext cx="5736608" cy="2928434"/>
            </a:xfrm>
            <a:prstGeom prst="rect">
              <a:avLst/>
            </a:prstGeom>
          </p:spPr>
        </p:pic>
        <p:pic>
          <p:nvPicPr>
            <p:cNvPr id="8" name="Imagen 7">
              <a:extLst>
                <a:ext uri="{FF2B5EF4-FFF2-40B4-BE49-F238E27FC236}">
                  <a16:creationId xmlns:a16="http://schemas.microsoft.com/office/drawing/2014/main" id="{B44D0798-BC22-5B8F-7058-76F5DD2BF34C}"/>
                </a:ext>
              </a:extLst>
            </p:cNvPr>
            <p:cNvPicPr>
              <a:picLocks noChangeAspect="1"/>
            </p:cNvPicPr>
            <p:nvPr/>
          </p:nvPicPr>
          <p:blipFill rotWithShape="1">
            <a:blip r:embed="rId4"/>
            <a:srcRect l="23172" t="35814" r="24888" b="12021"/>
            <a:stretch/>
          </p:blipFill>
          <p:spPr>
            <a:xfrm>
              <a:off x="186565" y="4054770"/>
              <a:ext cx="5640979" cy="2673575"/>
            </a:xfrm>
            <a:prstGeom prst="rect">
              <a:avLst/>
            </a:prstGeom>
          </p:spPr>
        </p:pic>
      </p:grpSp>
      <p:sp>
        <p:nvSpPr>
          <p:cNvPr id="11" name="CuadroTexto 10">
            <a:extLst>
              <a:ext uri="{FF2B5EF4-FFF2-40B4-BE49-F238E27FC236}">
                <a16:creationId xmlns:a16="http://schemas.microsoft.com/office/drawing/2014/main" id="{B1F0D3B1-B1FC-F94D-BB88-7BC11AA19364}"/>
              </a:ext>
            </a:extLst>
          </p:cNvPr>
          <p:cNvSpPr txBox="1"/>
          <p:nvPr/>
        </p:nvSpPr>
        <p:spPr>
          <a:xfrm>
            <a:off x="6796585" y="4929892"/>
            <a:ext cx="4735773" cy="923330"/>
          </a:xfrm>
          <a:prstGeom prst="rect">
            <a:avLst/>
          </a:prstGeom>
          <a:solidFill>
            <a:srgbClr val="FFC000"/>
          </a:solidFill>
        </p:spPr>
        <p:txBody>
          <a:bodyPr wrap="square" rtlCol="0">
            <a:spAutoFit/>
          </a:bodyPr>
          <a:lstStyle/>
          <a:p>
            <a:pPr algn="ctr"/>
            <a:r>
              <a:rPr lang="es-ES" dirty="0"/>
              <a:t>19 (48%) cajas no lograron responder, deben mejorarse los índices que permiten evaluar el impacto de los beneficios a los jóvenes?</a:t>
            </a:r>
          </a:p>
        </p:txBody>
      </p:sp>
      <p:sp>
        <p:nvSpPr>
          <p:cNvPr id="12" name="Título 1">
            <a:extLst>
              <a:ext uri="{FF2B5EF4-FFF2-40B4-BE49-F238E27FC236}">
                <a16:creationId xmlns:a16="http://schemas.microsoft.com/office/drawing/2014/main" id="{1D986321-E017-99BF-5A3A-3B7ABBBCAC19}"/>
              </a:ext>
            </a:extLst>
          </p:cNvPr>
          <p:cNvSpPr>
            <a:spLocks noGrp="1"/>
          </p:cNvSpPr>
          <p:nvPr>
            <p:ph type="title"/>
          </p:nvPr>
        </p:nvSpPr>
        <p:spPr>
          <a:xfrm>
            <a:off x="5114" y="562067"/>
            <a:ext cx="11644859" cy="818030"/>
          </a:xfrm>
        </p:spPr>
        <p:txBody>
          <a:bodyPr>
            <a:normAutofit fontScale="90000"/>
          </a:bodyPr>
          <a:lstStyle/>
          <a:p>
            <a:pPr algn="ctr"/>
            <a:r>
              <a:rPr lang="es-ES" sz="3600" b="1" dirty="0">
                <a:solidFill>
                  <a:schemeClr val="tx2">
                    <a:lumMod val="50000"/>
                    <a:lumOff val="50000"/>
                  </a:schemeClr>
                </a:solidFill>
                <a:effectLst>
                  <a:outerShdw blurRad="38100" dist="38100" dir="2700000" algn="tl">
                    <a:srgbClr val="000000">
                      <a:alpha val="43137"/>
                    </a:srgbClr>
                  </a:outerShdw>
                </a:effectLst>
              </a:rPr>
              <a:t>Seguimiento de  solicitudes de beneficios por los afiliados recientes</a:t>
            </a:r>
            <a:br>
              <a:rPr lang="es-ES" sz="3600" b="1" dirty="0">
                <a:solidFill>
                  <a:schemeClr val="tx2">
                    <a:lumMod val="50000"/>
                    <a:lumOff val="50000"/>
                  </a:schemeClr>
                </a:solidFill>
                <a:effectLst>
                  <a:outerShdw blurRad="38100" dist="38100" dir="2700000" algn="tl">
                    <a:srgbClr val="000000">
                      <a:alpha val="43137"/>
                    </a:srgbClr>
                  </a:outerShdw>
                </a:effectLst>
              </a:rPr>
            </a:br>
            <a:endParaRPr lang="es-ES" sz="3600" b="1" dirty="0">
              <a:solidFill>
                <a:schemeClr val="tx2">
                  <a:lumMod val="50000"/>
                  <a:lumOff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761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D92EFEA-E2A4-713D-733E-007693F677E8}"/>
              </a:ext>
            </a:extLst>
          </p:cNvPr>
          <p:cNvPicPr>
            <a:picLocks noChangeAspect="1"/>
          </p:cNvPicPr>
          <p:nvPr/>
        </p:nvPicPr>
        <p:blipFill rotWithShape="1">
          <a:blip r:embed="rId2"/>
          <a:srcRect l="18074" t="32779" r="19098" b="58911"/>
          <a:stretch/>
        </p:blipFill>
        <p:spPr>
          <a:xfrm>
            <a:off x="0" y="0"/>
            <a:ext cx="12094680" cy="899410"/>
          </a:xfrm>
          <a:prstGeom prst="rect">
            <a:avLst/>
          </a:prstGeom>
        </p:spPr>
      </p:pic>
      <p:pic>
        <p:nvPicPr>
          <p:cNvPr id="21510" name="Picture 6" descr="Gráfico de respuestas de formularios. Título de la pregunta: De las siguientes razones, ¿en qué grado siente Ud. que lo motivan positivamente a cumplir con la afiliación y aportación a su Caja?&#10;1- Poca Motivación / 5 - Mucha Motivación. Número de respuestas: .">
            <a:extLst>
              <a:ext uri="{FF2B5EF4-FFF2-40B4-BE49-F238E27FC236}">
                <a16:creationId xmlns:a16="http://schemas.microsoft.com/office/drawing/2014/main" id="{79E0E9BF-85C5-C54E-8429-500FAEAC60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7164"/>
          <a:stretch/>
        </p:blipFill>
        <p:spPr bwMode="auto">
          <a:xfrm>
            <a:off x="141560" y="899410"/>
            <a:ext cx="11908880" cy="89941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Gráfico 3">
            <a:extLst>
              <a:ext uri="{FF2B5EF4-FFF2-40B4-BE49-F238E27FC236}">
                <a16:creationId xmlns:a16="http://schemas.microsoft.com/office/drawing/2014/main" id="{64D1D447-CCA0-681C-55DF-1EAF607E4F62}"/>
              </a:ext>
            </a:extLst>
          </p:cNvPr>
          <p:cNvGraphicFramePr>
            <a:graphicFrameLocks/>
          </p:cNvGraphicFramePr>
          <p:nvPr>
            <p:extLst>
              <p:ext uri="{D42A27DB-BD31-4B8C-83A1-F6EECF244321}">
                <p14:modId xmlns:p14="http://schemas.microsoft.com/office/powerpoint/2010/main" val="3344434386"/>
              </p:ext>
            </p:extLst>
          </p:nvPr>
        </p:nvGraphicFramePr>
        <p:xfrm>
          <a:off x="371476" y="1798820"/>
          <a:ext cx="11172824" cy="4527029"/>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Conector recto 4">
            <a:extLst>
              <a:ext uri="{FF2B5EF4-FFF2-40B4-BE49-F238E27FC236}">
                <a16:creationId xmlns:a16="http://schemas.microsoft.com/office/drawing/2014/main" id="{19EDAF20-4A13-5621-F73C-2F4E314C7CD4}"/>
              </a:ext>
            </a:extLst>
          </p:cNvPr>
          <p:cNvCxnSpPr/>
          <p:nvPr/>
        </p:nvCxnSpPr>
        <p:spPr>
          <a:xfrm>
            <a:off x="4535905" y="1407695"/>
            <a:ext cx="2598821"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2" name="Flecha: a la derecha 1">
            <a:extLst>
              <a:ext uri="{FF2B5EF4-FFF2-40B4-BE49-F238E27FC236}">
                <a16:creationId xmlns:a16="http://schemas.microsoft.com/office/drawing/2014/main" id="{DB5E7D9A-4749-A5CB-65E0-24257DED198C}"/>
              </a:ext>
            </a:extLst>
          </p:cNvPr>
          <p:cNvSpPr/>
          <p:nvPr/>
        </p:nvSpPr>
        <p:spPr>
          <a:xfrm rot="8503398">
            <a:off x="1244183" y="2537478"/>
            <a:ext cx="479685" cy="208482"/>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Flecha: a la derecha 5">
            <a:extLst>
              <a:ext uri="{FF2B5EF4-FFF2-40B4-BE49-F238E27FC236}">
                <a16:creationId xmlns:a16="http://schemas.microsoft.com/office/drawing/2014/main" id="{2EBAEE8C-7F82-4357-7BCC-670B24BA41B2}"/>
              </a:ext>
            </a:extLst>
          </p:cNvPr>
          <p:cNvSpPr/>
          <p:nvPr/>
        </p:nvSpPr>
        <p:spPr>
          <a:xfrm rot="8503398">
            <a:off x="7315199" y="2140080"/>
            <a:ext cx="479685" cy="208482"/>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echa: a la derecha 6">
            <a:extLst>
              <a:ext uri="{FF2B5EF4-FFF2-40B4-BE49-F238E27FC236}">
                <a16:creationId xmlns:a16="http://schemas.microsoft.com/office/drawing/2014/main" id="{57137792-ECE2-CBAC-C16D-E21B16DD08C6}"/>
              </a:ext>
            </a:extLst>
          </p:cNvPr>
          <p:cNvSpPr/>
          <p:nvPr/>
        </p:nvSpPr>
        <p:spPr>
          <a:xfrm rot="8503398">
            <a:off x="9803566" y="3324759"/>
            <a:ext cx="479685" cy="208482"/>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53062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D92EFEA-E2A4-713D-733E-007693F677E8}"/>
              </a:ext>
            </a:extLst>
          </p:cNvPr>
          <p:cNvPicPr>
            <a:picLocks noChangeAspect="1"/>
          </p:cNvPicPr>
          <p:nvPr/>
        </p:nvPicPr>
        <p:blipFill rotWithShape="1">
          <a:blip r:embed="rId2"/>
          <a:srcRect l="18074" t="32779" r="19098" b="58911"/>
          <a:stretch/>
        </p:blipFill>
        <p:spPr>
          <a:xfrm>
            <a:off x="64701" y="80211"/>
            <a:ext cx="12094680" cy="899410"/>
          </a:xfrm>
          <a:prstGeom prst="rect">
            <a:avLst/>
          </a:prstGeom>
        </p:spPr>
      </p:pic>
      <p:graphicFrame>
        <p:nvGraphicFramePr>
          <p:cNvPr id="2" name="Gráfico 1">
            <a:extLst>
              <a:ext uri="{FF2B5EF4-FFF2-40B4-BE49-F238E27FC236}">
                <a16:creationId xmlns:a16="http://schemas.microsoft.com/office/drawing/2014/main" id="{7DFAC6B9-0655-5C97-2594-45F0A3A2DED2}"/>
              </a:ext>
            </a:extLst>
          </p:cNvPr>
          <p:cNvGraphicFramePr>
            <a:graphicFrameLocks/>
          </p:cNvGraphicFramePr>
          <p:nvPr>
            <p:extLst>
              <p:ext uri="{D42A27DB-BD31-4B8C-83A1-F6EECF244321}">
                <p14:modId xmlns:p14="http://schemas.microsoft.com/office/powerpoint/2010/main" val="2632956749"/>
              </p:ext>
            </p:extLst>
          </p:nvPr>
        </p:nvGraphicFramePr>
        <p:xfrm>
          <a:off x="304800" y="1879031"/>
          <a:ext cx="11614483" cy="4634063"/>
        </p:xfrm>
        <a:graphic>
          <a:graphicData uri="http://schemas.openxmlformats.org/drawingml/2006/chart">
            <c:chart xmlns:c="http://schemas.openxmlformats.org/drawingml/2006/chart" xmlns:r="http://schemas.openxmlformats.org/officeDocument/2006/relationships" r:id="rId3"/>
          </a:graphicData>
        </a:graphic>
      </p:graphicFrame>
      <p:pic>
        <p:nvPicPr>
          <p:cNvPr id="16386" name="Picture 2" descr="Gráfico de respuestas de formularios. Título de la pregunta: De las siguientes razones, ¿en qué grado siente Ud. que NO lo motivan a cumplir con la afiliación y aportación a su Caja? 1- Poca Motivación / 5 - Mucha Motivación. Número de respuestas: .">
            <a:extLst>
              <a:ext uri="{FF2B5EF4-FFF2-40B4-BE49-F238E27FC236}">
                <a16:creationId xmlns:a16="http://schemas.microsoft.com/office/drawing/2014/main" id="{B46CA6D4-28FB-E651-21C5-AC6DBF7B346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7695"/>
          <a:stretch/>
        </p:blipFill>
        <p:spPr bwMode="auto">
          <a:xfrm>
            <a:off x="0" y="979621"/>
            <a:ext cx="12192000" cy="89941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25EF0F73-A5AE-0068-32E1-767EC4E1078A}"/>
              </a:ext>
            </a:extLst>
          </p:cNvPr>
          <p:cNvCxnSpPr>
            <a:cxnSpLocks/>
          </p:cNvCxnSpPr>
          <p:nvPr/>
        </p:nvCxnSpPr>
        <p:spPr>
          <a:xfrm>
            <a:off x="4395537" y="1475874"/>
            <a:ext cx="1187116"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4" name="Flecha: a la derecha 3">
            <a:extLst>
              <a:ext uri="{FF2B5EF4-FFF2-40B4-BE49-F238E27FC236}">
                <a16:creationId xmlns:a16="http://schemas.microsoft.com/office/drawing/2014/main" id="{C512BC7E-8B32-810D-8BAB-05D3C7131491}"/>
              </a:ext>
            </a:extLst>
          </p:cNvPr>
          <p:cNvSpPr/>
          <p:nvPr/>
        </p:nvSpPr>
        <p:spPr>
          <a:xfrm rot="8503398">
            <a:off x="5872198" y="2031429"/>
            <a:ext cx="479685" cy="208482"/>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lecha: a la derecha 4">
            <a:extLst>
              <a:ext uri="{FF2B5EF4-FFF2-40B4-BE49-F238E27FC236}">
                <a16:creationId xmlns:a16="http://schemas.microsoft.com/office/drawing/2014/main" id="{59CC25EE-162B-2E25-54A5-2F2FA257DBB8}"/>
              </a:ext>
            </a:extLst>
          </p:cNvPr>
          <p:cNvSpPr/>
          <p:nvPr/>
        </p:nvSpPr>
        <p:spPr>
          <a:xfrm rot="8503398">
            <a:off x="6377910" y="2718485"/>
            <a:ext cx="479685" cy="208482"/>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echa: a la derecha 6">
            <a:extLst>
              <a:ext uri="{FF2B5EF4-FFF2-40B4-BE49-F238E27FC236}">
                <a16:creationId xmlns:a16="http://schemas.microsoft.com/office/drawing/2014/main" id="{04522F41-0CCC-B7D5-A8CA-99DA2504E2D0}"/>
              </a:ext>
            </a:extLst>
          </p:cNvPr>
          <p:cNvSpPr/>
          <p:nvPr/>
        </p:nvSpPr>
        <p:spPr>
          <a:xfrm rot="8503398">
            <a:off x="9615786" y="3098930"/>
            <a:ext cx="479685" cy="208482"/>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09934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D4C6803-9200-54C6-35B3-B81BE926CA15}"/>
              </a:ext>
            </a:extLst>
          </p:cNvPr>
          <p:cNvSpPr>
            <a:spLocks noGrp="1"/>
          </p:cNvSpPr>
          <p:nvPr>
            <p:ph type="title"/>
          </p:nvPr>
        </p:nvSpPr>
        <p:spPr>
          <a:xfrm>
            <a:off x="838200" y="127613"/>
            <a:ext cx="10515600" cy="1325563"/>
          </a:xfrm>
        </p:spPr>
        <p:txBody>
          <a:bodyPr>
            <a:normAutofit/>
          </a:bodyPr>
          <a:lstStyle/>
          <a:p>
            <a:pPr algn="ctr"/>
            <a:r>
              <a:rPr lang="es-ES" sz="3600" b="1" dirty="0">
                <a:solidFill>
                  <a:schemeClr val="tx2">
                    <a:lumMod val="50000"/>
                    <a:lumOff val="50000"/>
                  </a:schemeClr>
                </a:solidFill>
                <a:effectLst>
                  <a:outerShdw blurRad="38100" dist="38100" dir="2700000" algn="tl">
                    <a:srgbClr val="000000">
                      <a:alpha val="43137"/>
                    </a:srgbClr>
                  </a:outerShdw>
                </a:effectLst>
              </a:rPr>
              <a:t>Acciones educativas llevadas a cabo por las cajas</a:t>
            </a:r>
            <a:br>
              <a:rPr lang="es-ES" sz="3600" b="1" dirty="0">
                <a:solidFill>
                  <a:schemeClr val="tx2">
                    <a:lumMod val="50000"/>
                    <a:lumOff val="50000"/>
                  </a:schemeClr>
                </a:solidFill>
                <a:effectLst>
                  <a:outerShdw blurRad="38100" dist="38100" dir="2700000" algn="tl">
                    <a:srgbClr val="000000">
                      <a:alpha val="43137"/>
                    </a:srgbClr>
                  </a:outerShdw>
                </a:effectLst>
              </a:rPr>
            </a:br>
            <a:endParaRPr lang="es-ES" sz="3600" b="1" dirty="0">
              <a:solidFill>
                <a:schemeClr val="tx2">
                  <a:lumMod val="50000"/>
                  <a:lumOff val="50000"/>
                </a:schemeClr>
              </a:solidFill>
              <a:effectLst>
                <a:outerShdw blurRad="38100" dist="38100" dir="2700000" algn="tl">
                  <a:srgbClr val="000000">
                    <a:alpha val="43137"/>
                  </a:srgbClr>
                </a:outerShdw>
              </a:effectLst>
            </a:endParaRPr>
          </a:p>
        </p:txBody>
      </p:sp>
      <p:pic>
        <p:nvPicPr>
          <p:cNvPr id="2050" name="Picture 2" descr="Gráfico de respuestas de formularios. Título de la pregunta: ¿Qué acciones de Educación Previsional están llevando adelante? (Es posible marcar más de una opción). Número de respuestas: 39 respuestas.">
            <a:extLst>
              <a:ext uri="{FF2B5EF4-FFF2-40B4-BE49-F238E27FC236}">
                <a16:creationId xmlns:a16="http://schemas.microsoft.com/office/drawing/2014/main" id="{970669B2-0230-EF62-23AD-7660A85DC7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847" r="12472" b="6032"/>
          <a:stretch/>
        </p:blipFill>
        <p:spPr bwMode="auto">
          <a:xfrm>
            <a:off x="1" y="790394"/>
            <a:ext cx="7416404" cy="29763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áfico de respuestas de formularios. Título de la pregunta: Dichas acciones ¿en qué ámbito se llevan a cabo? (Responder solo en caso que corresponda)  (Es posible marcar más de una opción). Número de respuestas: 36 respuestas.">
            <a:extLst>
              <a:ext uri="{FF2B5EF4-FFF2-40B4-BE49-F238E27FC236}">
                <a16:creationId xmlns:a16="http://schemas.microsoft.com/office/drawing/2014/main" id="{6D29163B-0B6E-CA99-A4F3-9CDB007290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0594" y="3330379"/>
            <a:ext cx="6690253" cy="3400008"/>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E22D921-ACFE-D521-3713-6A2AD0DE0D52}"/>
              </a:ext>
            </a:extLst>
          </p:cNvPr>
          <p:cNvSpPr txBox="1"/>
          <p:nvPr/>
        </p:nvSpPr>
        <p:spPr>
          <a:xfrm>
            <a:off x="470849" y="4862012"/>
            <a:ext cx="4640238" cy="954107"/>
          </a:xfrm>
          <a:prstGeom prst="rect">
            <a:avLst/>
          </a:prstGeom>
          <a:solidFill>
            <a:srgbClr val="FFC000"/>
          </a:solidFill>
        </p:spPr>
        <p:txBody>
          <a:bodyPr wrap="square" rtlCol="0">
            <a:spAutoFit/>
          </a:bodyPr>
          <a:lstStyle/>
          <a:p>
            <a:pPr algn="ctr"/>
            <a:r>
              <a:rPr lang="es-ES" sz="2800" b="1" i="1" dirty="0"/>
              <a:t>Las redes sociales: ¿conectan o comunican?</a:t>
            </a:r>
          </a:p>
        </p:txBody>
      </p:sp>
      <p:pic>
        <p:nvPicPr>
          <p:cNvPr id="7" name="Imagen 6">
            <a:extLst>
              <a:ext uri="{FF2B5EF4-FFF2-40B4-BE49-F238E27FC236}">
                <a16:creationId xmlns:a16="http://schemas.microsoft.com/office/drawing/2014/main" id="{DD05E10B-26DF-2C7B-B4B1-C4C6F632E105}"/>
              </a:ext>
            </a:extLst>
          </p:cNvPr>
          <p:cNvPicPr>
            <a:picLocks noChangeAspect="1"/>
          </p:cNvPicPr>
          <p:nvPr/>
        </p:nvPicPr>
        <p:blipFill rotWithShape="1">
          <a:blip r:embed="rId4"/>
          <a:srcRect l="22388" t="36212" r="26679" b="23569"/>
          <a:stretch/>
        </p:blipFill>
        <p:spPr>
          <a:xfrm>
            <a:off x="7267050" y="967800"/>
            <a:ext cx="4817276" cy="2159833"/>
          </a:xfrm>
          <a:prstGeom prst="rect">
            <a:avLst/>
          </a:prstGeom>
        </p:spPr>
      </p:pic>
    </p:spTree>
    <p:extLst>
      <p:ext uri="{BB962C8B-B14F-4D97-AF65-F5344CB8AC3E}">
        <p14:creationId xmlns:p14="http://schemas.microsoft.com/office/powerpoint/2010/main" val="47938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527F9F0-D2AA-0A90-012E-51C18E814542}"/>
              </a:ext>
            </a:extLst>
          </p:cNvPr>
          <p:cNvSpPr>
            <a:spLocks noGrp="1"/>
          </p:cNvSpPr>
          <p:nvPr>
            <p:ph idx="1"/>
          </p:nvPr>
        </p:nvSpPr>
        <p:spPr>
          <a:xfrm>
            <a:off x="374176" y="1492597"/>
            <a:ext cx="11485728" cy="665983"/>
          </a:xfrm>
          <a:solidFill>
            <a:schemeClr val="accent3">
              <a:lumMod val="20000"/>
              <a:lumOff val="80000"/>
            </a:schemeClr>
          </a:solidFill>
        </p:spPr>
        <p:txBody>
          <a:bodyPr>
            <a:noAutofit/>
          </a:bodyPr>
          <a:lstStyle/>
          <a:p>
            <a:pPr algn="just">
              <a:buFont typeface="Wingdings" panose="05000000000000000000" pitchFamily="2" charset="2"/>
              <a:buChar char="ü"/>
            </a:pPr>
            <a:r>
              <a:rPr lang="es-ES" sz="2000" b="1" dirty="0"/>
              <a:t>Baja participación de Cajas, indicando que se deben encontrar estrategias para estimular su participación en actividades desarrolladas por esta Coordinadora de Cajas.</a:t>
            </a:r>
          </a:p>
        </p:txBody>
      </p:sp>
      <p:sp>
        <p:nvSpPr>
          <p:cNvPr id="4" name="CuadroTexto 3">
            <a:extLst>
              <a:ext uri="{FF2B5EF4-FFF2-40B4-BE49-F238E27FC236}">
                <a16:creationId xmlns:a16="http://schemas.microsoft.com/office/drawing/2014/main" id="{8F7AFF03-A077-FEE0-8D07-B7A9450C7042}"/>
              </a:ext>
            </a:extLst>
          </p:cNvPr>
          <p:cNvSpPr txBox="1"/>
          <p:nvPr/>
        </p:nvSpPr>
        <p:spPr>
          <a:xfrm>
            <a:off x="374176" y="2274590"/>
            <a:ext cx="11485728" cy="646331"/>
          </a:xfrm>
          <a:prstGeom prst="rect">
            <a:avLst/>
          </a:prstGeom>
          <a:solidFill>
            <a:schemeClr val="accent5">
              <a:lumMod val="40000"/>
              <a:lumOff val="60000"/>
            </a:schemeClr>
          </a:solidFill>
        </p:spPr>
        <p:txBody>
          <a:bodyPr wrap="square">
            <a:spAutoFit/>
          </a:bodyPr>
          <a:lstStyle/>
          <a:p>
            <a:pPr algn="just">
              <a:buFont typeface="Wingdings" panose="05000000000000000000" pitchFamily="2" charset="2"/>
              <a:buChar char="ü"/>
            </a:pPr>
            <a:r>
              <a:rPr lang="es-ES" sz="1800" b="1" dirty="0"/>
              <a:t>La alta participación de gerentes, administrativos y directores deja afuera las voces de los afiliados, señalando la necesidad de hallar la forma de recopilar su participación responsable.</a:t>
            </a:r>
          </a:p>
        </p:txBody>
      </p:sp>
      <p:sp>
        <p:nvSpPr>
          <p:cNvPr id="7" name="CuadroTexto 6">
            <a:extLst>
              <a:ext uri="{FF2B5EF4-FFF2-40B4-BE49-F238E27FC236}">
                <a16:creationId xmlns:a16="http://schemas.microsoft.com/office/drawing/2014/main" id="{E305C9D0-6C93-3197-7CA2-C06FA8E5F15D}"/>
              </a:ext>
            </a:extLst>
          </p:cNvPr>
          <p:cNvSpPr txBox="1"/>
          <p:nvPr/>
        </p:nvSpPr>
        <p:spPr>
          <a:xfrm>
            <a:off x="395216" y="3021941"/>
            <a:ext cx="11443647" cy="646331"/>
          </a:xfrm>
          <a:prstGeom prst="rect">
            <a:avLst/>
          </a:prstGeom>
          <a:solidFill>
            <a:schemeClr val="tx2">
              <a:lumMod val="25000"/>
              <a:lumOff val="75000"/>
            </a:schemeClr>
          </a:solidFill>
        </p:spPr>
        <p:txBody>
          <a:bodyPr wrap="square">
            <a:spAutoFit/>
          </a:bodyPr>
          <a:lstStyle/>
          <a:p>
            <a:pPr algn="just">
              <a:buFont typeface="Wingdings" panose="05000000000000000000" pitchFamily="2" charset="2"/>
              <a:buChar char="ü"/>
            </a:pPr>
            <a:r>
              <a:rPr lang="es-ES" sz="1800" b="1" dirty="0"/>
              <a:t>¿Los directores deben ser las caras visibles de la institución? participando activamente en la bienvenida a nuevos afiliados, lo que ayuda a transmitir confianza y compromiso con los jóvenes.</a:t>
            </a:r>
          </a:p>
        </p:txBody>
      </p:sp>
      <p:sp>
        <p:nvSpPr>
          <p:cNvPr id="9" name="CuadroTexto 8">
            <a:extLst>
              <a:ext uri="{FF2B5EF4-FFF2-40B4-BE49-F238E27FC236}">
                <a16:creationId xmlns:a16="http://schemas.microsoft.com/office/drawing/2014/main" id="{8182416A-99B8-6624-D4D7-F3A99E0BADB5}"/>
              </a:ext>
            </a:extLst>
          </p:cNvPr>
          <p:cNvSpPr txBox="1"/>
          <p:nvPr/>
        </p:nvSpPr>
        <p:spPr>
          <a:xfrm>
            <a:off x="395216" y="3750207"/>
            <a:ext cx="11464688" cy="646331"/>
          </a:xfrm>
          <a:prstGeom prst="rect">
            <a:avLst/>
          </a:prstGeom>
          <a:solidFill>
            <a:schemeClr val="accent2">
              <a:lumMod val="20000"/>
              <a:lumOff val="80000"/>
            </a:schemeClr>
          </a:solidFill>
        </p:spPr>
        <p:txBody>
          <a:bodyPr wrap="square">
            <a:spAutoFit/>
          </a:bodyPr>
          <a:lstStyle/>
          <a:p>
            <a:pPr algn="just">
              <a:buFont typeface="Wingdings" panose="05000000000000000000" pitchFamily="2" charset="2"/>
              <a:buChar char="ü"/>
            </a:pPr>
            <a:r>
              <a:rPr lang="es-ES" sz="1800" b="1" dirty="0"/>
              <a:t>Mantener los indicadores actualizados y recopilar información sobre el acceso a los beneficios son acciones esenciales para comprender y mejorar el funcionamiento de los sistemas de previsión.</a:t>
            </a:r>
          </a:p>
        </p:txBody>
      </p:sp>
      <p:sp>
        <p:nvSpPr>
          <p:cNvPr id="11" name="CuadroTexto 10">
            <a:extLst>
              <a:ext uri="{FF2B5EF4-FFF2-40B4-BE49-F238E27FC236}">
                <a16:creationId xmlns:a16="http://schemas.microsoft.com/office/drawing/2014/main" id="{175F855C-1101-782A-2AF5-E1C2886F9C36}"/>
              </a:ext>
            </a:extLst>
          </p:cNvPr>
          <p:cNvSpPr txBox="1"/>
          <p:nvPr/>
        </p:nvSpPr>
        <p:spPr>
          <a:xfrm>
            <a:off x="395218" y="4486479"/>
            <a:ext cx="11443645" cy="646331"/>
          </a:xfrm>
          <a:prstGeom prst="rect">
            <a:avLst/>
          </a:prstGeom>
          <a:solidFill>
            <a:schemeClr val="bg2">
              <a:lumMod val="90000"/>
            </a:schemeClr>
          </a:solidFill>
        </p:spPr>
        <p:txBody>
          <a:bodyPr wrap="square">
            <a:spAutoFit/>
          </a:bodyPr>
          <a:lstStyle/>
          <a:p>
            <a:pPr algn="just">
              <a:buFont typeface="Wingdings" panose="05000000000000000000" pitchFamily="2" charset="2"/>
              <a:buChar char="ü"/>
            </a:pPr>
            <a:r>
              <a:rPr lang="es-ES" sz="1800" b="1" dirty="0"/>
              <a:t>La falta de comisiones de jóvenes en las cajas y su escasa participación en las reuniones de directorio resaltan la necesidad de crear espacios formales para su involucramiento y desarrollo.</a:t>
            </a:r>
          </a:p>
        </p:txBody>
      </p:sp>
      <p:sp>
        <p:nvSpPr>
          <p:cNvPr id="13" name="CuadroTexto 12">
            <a:extLst>
              <a:ext uri="{FF2B5EF4-FFF2-40B4-BE49-F238E27FC236}">
                <a16:creationId xmlns:a16="http://schemas.microsoft.com/office/drawing/2014/main" id="{333A615E-6DE0-09CE-3F5B-371BEED17D83}"/>
              </a:ext>
            </a:extLst>
          </p:cNvPr>
          <p:cNvSpPr txBox="1"/>
          <p:nvPr/>
        </p:nvSpPr>
        <p:spPr>
          <a:xfrm>
            <a:off x="395215" y="5248065"/>
            <a:ext cx="11443645" cy="646331"/>
          </a:xfrm>
          <a:prstGeom prst="rect">
            <a:avLst/>
          </a:prstGeom>
          <a:solidFill>
            <a:schemeClr val="accent5">
              <a:lumMod val="20000"/>
              <a:lumOff val="80000"/>
            </a:schemeClr>
          </a:solidFill>
        </p:spPr>
        <p:txBody>
          <a:bodyPr wrap="square">
            <a:spAutoFit/>
          </a:bodyPr>
          <a:lstStyle/>
          <a:p>
            <a:pPr algn="just">
              <a:buFont typeface="Wingdings" panose="05000000000000000000" pitchFamily="2" charset="2"/>
              <a:buChar char="ü"/>
            </a:pPr>
            <a:r>
              <a:rPr lang="es-ES" sz="1800" b="1" dirty="0"/>
              <a:t>Se debe repensar la educación previsional, para que emerja como una vía fundamental en la  promoción la confianza de los jóvenes en los sistemas de previsión y fomentar su participación activa. </a:t>
            </a:r>
          </a:p>
        </p:txBody>
      </p:sp>
      <p:sp>
        <p:nvSpPr>
          <p:cNvPr id="15" name="CuadroTexto 14">
            <a:extLst>
              <a:ext uri="{FF2B5EF4-FFF2-40B4-BE49-F238E27FC236}">
                <a16:creationId xmlns:a16="http://schemas.microsoft.com/office/drawing/2014/main" id="{E62F8A18-5853-F952-DF63-5FABE2E042B9}"/>
              </a:ext>
            </a:extLst>
          </p:cNvPr>
          <p:cNvSpPr txBox="1"/>
          <p:nvPr/>
        </p:nvSpPr>
        <p:spPr>
          <a:xfrm>
            <a:off x="395214" y="5995416"/>
            <a:ext cx="11485727" cy="646331"/>
          </a:xfrm>
          <a:prstGeom prst="rect">
            <a:avLst/>
          </a:prstGeom>
          <a:solidFill>
            <a:schemeClr val="accent6">
              <a:lumMod val="40000"/>
              <a:lumOff val="60000"/>
            </a:schemeClr>
          </a:solidFill>
        </p:spPr>
        <p:txBody>
          <a:bodyPr wrap="square">
            <a:spAutoFit/>
          </a:bodyPr>
          <a:lstStyle/>
          <a:p>
            <a:pPr algn="just">
              <a:buFont typeface="Wingdings" panose="05000000000000000000" pitchFamily="2" charset="2"/>
              <a:buChar char="ü"/>
            </a:pPr>
            <a:r>
              <a:rPr lang="es-ES" sz="1800" b="1" i="0" dirty="0">
                <a:solidFill>
                  <a:srgbClr val="0D0D0D"/>
                </a:solidFill>
                <a:effectLst/>
                <a:latin typeface="Söhne"/>
              </a:rPr>
              <a:t>Esta encuesta debe ser la base para diseñar nuevas encuestas, tanto en el contenido a explorar como en el público objetivo, permitiendo así un desarrollo continuo y una mayor precisión en la recopilación de datos.</a:t>
            </a:r>
            <a:endParaRPr lang="es-ES" sz="1800" b="1" dirty="0"/>
          </a:p>
        </p:txBody>
      </p:sp>
      <p:sp>
        <p:nvSpPr>
          <p:cNvPr id="21" name="Título 1">
            <a:extLst>
              <a:ext uri="{FF2B5EF4-FFF2-40B4-BE49-F238E27FC236}">
                <a16:creationId xmlns:a16="http://schemas.microsoft.com/office/drawing/2014/main" id="{03973BB2-ACB6-28DB-FD53-E4847F1B397E}"/>
              </a:ext>
            </a:extLst>
          </p:cNvPr>
          <p:cNvSpPr>
            <a:spLocks noGrp="1"/>
          </p:cNvSpPr>
          <p:nvPr>
            <p:ph type="title"/>
          </p:nvPr>
        </p:nvSpPr>
        <p:spPr>
          <a:xfrm>
            <a:off x="395214" y="231997"/>
            <a:ext cx="11177193" cy="1121936"/>
          </a:xfrm>
        </p:spPr>
        <p:txBody>
          <a:bodyPr>
            <a:normAutofit/>
          </a:bodyPr>
          <a:lstStyle/>
          <a:p>
            <a:pPr algn="ctr"/>
            <a:r>
              <a:rPr lang="es-ES" sz="5400" b="1" dirty="0">
                <a:effectLst>
                  <a:outerShdw blurRad="38100" dist="38100" dir="2700000" algn="tl">
                    <a:srgbClr val="000000">
                      <a:alpha val="43137"/>
                    </a:srgbClr>
                  </a:outerShdw>
                </a:effectLst>
              </a:rPr>
              <a:t>Panel I: Consideraciones Finales</a:t>
            </a:r>
          </a:p>
        </p:txBody>
      </p:sp>
    </p:spTree>
    <p:extLst>
      <p:ext uri="{BB962C8B-B14F-4D97-AF65-F5344CB8AC3E}">
        <p14:creationId xmlns:p14="http://schemas.microsoft.com/office/powerpoint/2010/main" val="317376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7" grpId="0" animBg="1"/>
      <p:bldP spid="9" grpId="0" animBg="1"/>
      <p:bldP spid="11" grpId="0" animBg="1"/>
      <p:bldP spid="13"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02C416-8A4D-D2DC-8098-B5CB007C147E}"/>
              </a:ext>
            </a:extLst>
          </p:cNvPr>
          <p:cNvSpPr>
            <a:spLocks noGrp="1"/>
          </p:cNvSpPr>
          <p:nvPr>
            <p:ph type="title"/>
          </p:nvPr>
        </p:nvSpPr>
        <p:spPr>
          <a:xfrm>
            <a:off x="313545" y="106239"/>
            <a:ext cx="10515600" cy="1325563"/>
          </a:xfrm>
        </p:spPr>
        <p:txBody>
          <a:bodyPr/>
          <a:lstStyle/>
          <a:p>
            <a:r>
              <a:rPr lang="es-ES" b="1" dirty="0">
                <a:solidFill>
                  <a:schemeClr val="tx2">
                    <a:lumMod val="50000"/>
                    <a:lumOff val="50000"/>
                  </a:schemeClr>
                </a:solidFill>
                <a:effectLst>
                  <a:outerShdw blurRad="38100" dist="38100" dir="2700000" algn="tl">
                    <a:srgbClr val="000000">
                      <a:alpha val="43137"/>
                    </a:srgbClr>
                  </a:outerShdw>
                </a:effectLst>
              </a:rPr>
              <a:t>Contexto</a:t>
            </a:r>
          </a:p>
        </p:txBody>
      </p:sp>
      <p:sp>
        <p:nvSpPr>
          <p:cNvPr id="3" name="Rectángulo 2"/>
          <p:cNvSpPr/>
          <p:nvPr/>
        </p:nvSpPr>
        <p:spPr>
          <a:xfrm>
            <a:off x="590842" y="1431802"/>
            <a:ext cx="10762957" cy="2308324"/>
          </a:xfrm>
          <a:prstGeom prst="rect">
            <a:avLst/>
          </a:prstGeom>
        </p:spPr>
        <p:txBody>
          <a:bodyPr wrap="square">
            <a:spAutoFit/>
          </a:bodyPr>
          <a:lstStyle/>
          <a:p>
            <a:pPr algn="just"/>
            <a:r>
              <a:rPr lang="es-ES" sz="2400" dirty="0"/>
              <a:t>“La </a:t>
            </a:r>
            <a:r>
              <a:rPr lang="es-ES" sz="2400" b="1" dirty="0"/>
              <a:t>dinámica cambiante </a:t>
            </a:r>
            <a:r>
              <a:rPr lang="es-ES" sz="2400" dirty="0"/>
              <a:t>del panorama laboral y la evolución de las necesidades sociales plantean </a:t>
            </a:r>
            <a:r>
              <a:rPr lang="es-ES" sz="2400" b="1" dirty="0"/>
              <a:t>constantes desafíos</a:t>
            </a:r>
            <a:r>
              <a:rPr lang="es-ES" sz="2400" dirty="0"/>
              <a:t> para las instituciones encargadas de brindar seguridad y previsión social a los profesionales. En este contexto, la Coordinadora de Cajas de Previsión y Seguridad Social para Profesionales de la República Argentina emerge como un ente vital, integrando 79 organismos dedicados a este fin en todo el país.”</a:t>
            </a:r>
            <a:endParaRPr lang="en-US" sz="2400" dirty="0"/>
          </a:p>
        </p:txBody>
      </p:sp>
      <p:sp>
        <p:nvSpPr>
          <p:cNvPr id="5" name="CuadroTexto 4">
            <a:extLst>
              <a:ext uri="{FF2B5EF4-FFF2-40B4-BE49-F238E27FC236}">
                <a16:creationId xmlns:a16="http://schemas.microsoft.com/office/drawing/2014/main" id="{EA3615C1-EF17-AE04-0293-C615178431C1}"/>
              </a:ext>
            </a:extLst>
          </p:cNvPr>
          <p:cNvSpPr txBox="1"/>
          <p:nvPr/>
        </p:nvSpPr>
        <p:spPr>
          <a:xfrm>
            <a:off x="590841" y="3769201"/>
            <a:ext cx="10891625" cy="2677656"/>
          </a:xfrm>
          <a:prstGeom prst="rect">
            <a:avLst/>
          </a:prstGeom>
          <a:noFill/>
        </p:spPr>
        <p:txBody>
          <a:bodyPr wrap="square">
            <a:spAutoFit/>
          </a:bodyPr>
          <a:lstStyle/>
          <a:p>
            <a:pPr algn="just"/>
            <a:r>
              <a:rPr lang="es-ES" sz="2400" b="0" i="0" dirty="0">
                <a:solidFill>
                  <a:srgbClr val="0D0D0D"/>
                </a:solidFill>
                <a:effectLst/>
                <a:highlight>
                  <a:srgbClr val="FFFFFF"/>
                </a:highlight>
              </a:rPr>
              <a:t>En el marco de un íntegro estudio sobre las Cajas de Previsión Social de la República Argentina (CPSRA), hemos </a:t>
            </a:r>
            <a:r>
              <a:rPr lang="es-ES" sz="2400" b="1" i="0" dirty="0">
                <a:solidFill>
                  <a:srgbClr val="0D0D0D"/>
                </a:solidFill>
                <a:effectLst/>
                <a:highlight>
                  <a:srgbClr val="FFFFFF"/>
                </a:highlight>
              </a:rPr>
              <a:t>recopilado datos </a:t>
            </a:r>
            <a:r>
              <a:rPr lang="es-ES" sz="2400" b="0" i="0" dirty="0">
                <a:solidFill>
                  <a:srgbClr val="0D0D0D"/>
                </a:solidFill>
                <a:effectLst/>
                <a:highlight>
                  <a:srgbClr val="FFFFFF"/>
                </a:highlight>
              </a:rPr>
              <a:t>esenciales que arrojan </a:t>
            </a:r>
            <a:r>
              <a:rPr lang="es-ES" sz="2400" b="1" i="0" dirty="0">
                <a:solidFill>
                  <a:srgbClr val="0D0D0D"/>
                </a:solidFill>
                <a:effectLst/>
                <a:highlight>
                  <a:srgbClr val="FFFFFF"/>
                </a:highlight>
              </a:rPr>
              <a:t>luz sobre la situación de los jóvenes y su participación en estas instituciones. </a:t>
            </a:r>
          </a:p>
          <a:p>
            <a:pPr algn="just"/>
            <a:endParaRPr lang="es-ES" sz="2400" b="1" dirty="0">
              <a:solidFill>
                <a:srgbClr val="0D0D0D"/>
              </a:solidFill>
              <a:highlight>
                <a:srgbClr val="FFFFFF"/>
              </a:highlight>
            </a:endParaRPr>
          </a:p>
          <a:p>
            <a:pPr algn="just"/>
            <a:r>
              <a:rPr lang="es-ES" sz="2400" b="0" i="0" dirty="0">
                <a:solidFill>
                  <a:srgbClr val="0D0D0D"/>
                </a:solidFill>
                <a:effectLst/>
                <a:highlight>
                  <a:srgbClr val="FFFFFF"/>
                </a:highlight>
              </a:rPr>
              <a:t>Este panel se centra en analizar los resultados obtenidos y explorar las estrategias necesarias </a:t>
            </a:r>
            <a:r>
              <a:rPr lang="es-ES" sz="2400" b="1" i="0" dirty="0">
                <a:solidFill>
                  <a:srgbClr val="0D0D0D"/>
                </a:solidFill>
                <a:effectLst/>
                <a:highlight>
                  <a:srgbClr val="FFFFFF"/>
                </a:highlight>
              </a:rPr>
              <a:t>para impulsar una mayor inclusión y participación </a:t>
            </a:r>
            <a:r>
              <a:rPr lang="es-ES" sz="2400" b="0" i="0" dirty="0">
                <a:solidFill>
                  <a:srgbClr val="0D0D0D"/>
                </a:solidFill>
                <a:effectLst/>
                <a:highlight>
                  <a:srgbClr val="FFFFFF"/>
                </a:highlight>
              </a:rPr>
              <a:t>de los jóvenes en el ámbito de las CPSRA.</a:t>
            </a:r>
            <a:endParaRPr lang="es-ES" sz="2400" dirty="0"/>
          </a:p>
        </p:txBody>
      </p:sp>
    </p:spTree>
    <p:extLst>
      <p:ext uri="{BB962C8B-B14F-4D97-AF65-F5344CB8AC3E}">
        <p14:creationId xmlns:p14="http://schemas.microsoft.com/office/powerpoint/2010/main" val="2694144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77D22C-AE9D-F9A9-F7A9-B255A8707E16}"/>
              </a:ext>
            </a:extLst>
          </p:cNvPr>
          <p:cNvSpPr>
            <a:spLocks noGrp="1"/>
          </p:cNvSpPr>
          <p:nvPr>
            <p:ph type="title"/>
          </p:nvPr>
        </p:nvSpPr>
        <p:spPr>
          <a:xfrm>
            <a:off x="5846164" y="5265066"/>
            <a:ext cx="5927361" cy="1038956"/>
          </a:xfrm>
        </p:spPr>
        <p:txBody>
          <a:bodyPr>
            <a:normAutofit/>
          </a:bodyPr>
          <a:lstStyle/>
          <a:p>
            <a:pPr algn="ctr"/>
            <a:r>
              <a:rPr lang="es-ES" sz="4000" b="1" dirty="0">
                <a:effectLst>
                  <a:outerShdw blurRad="38100" dist="38100" dir="2700000" algn="tl">
                    <a:srgbClr val="000000">
                      <a:alpha val="43137"/>
                    </a:srgbClr>
                  </a:outerShdw>
                </a:effectLst>
              </a:rPr>
              <a:t>Muchas gracias!</a:t>
            </a:r>
          </a:p>
        </p:txBody>
      </p:sp>
      <p:grpSp>
        <p:nvGrpSpPr>
          <p:cNvPr id="16" name="Grupo 15">
            <a:extLst>
              <a:ext uri="{FF2B5EF4-FFF2-40B4-BE49-F238E27FC236}">
                <a16:creationId xmlns:a16="http://schemas.microsoft.com/office/drawing/2014/main" id="{849A96DD-57AF-F1B6-CC29-55846DB99DD2}"/>
              </a:ext>
            </a:extLst>
          </p:cNvPr>
          <p:cNvGrpSpPr/>
          <p:nvPr/>
        </p:nvGrpSpPr>
        <p:grpSpPr>
          <a:xfrm>
            <a:off x="0" y="-34447"/>
            <a:ext cx="12192000" cy="1542034"/>
            <a:chOff x="-310114" y="1377265"/>
            <a:chExt cx="12192000" cy="1747520"/>
          </a:xfrm>
        </p:grpSpPr>
        <p:grpSp>
          <p:nvGrpSpPr>
            <p:cNvPr id="17" name="Grupo 16">
              <a:extLst>
                <a:ext uri="{FF2B5EF4-FFF2-40B4-BE49-F238E27FC236}">
                  <a16:creationId xmlns:a16="http://schemas.microsoft.com/office/drawing/2014/main" id="{12E84592-5D0A-1E2D-4AD9-0BD96896B0B7}"/>
                </a:ext>
              </a:extLst>
            </p:cNvPr>
            <p:cNvGrpSpPr/>
            <p:nvPr/>
          </p:nvGrpSpPr>
          <p:grpSpPr>
            <a:xfrm>
              <a:off x="-310114" y="1377265"/>
              <a:ext cx="12192000" cy="1747520"/>
              <a:chOff x="0" y="0"/>
              <a:chExt cx="12192000" cy="1747520"/>
            </a:xfrm>
          </p:grpSpPr>
          <p:pic>
            <p:nvPicPr>
              <p:cNvPr id="19" name="Picture 2" descr="Ver las imágenes de origen">
                <a:extLst>
                  <a:ext uri="{FF2B5EF4-FFF2-40B4-BE49-F238E27FC236}">
                    <a16:creationId xmlns:a16="http://schemas.microsoft.com/office/drawing/2014/main" id="{CA934A8B-6C9C-3C94-113E-9725925552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747520"/>
              </a:xfrm>
              <a:prstGeom prst="rect">
                <a:avLst/>
              </a:prstGeom>
              <a:noFill/>
              <a:extLst>
                <a:ext uri="{909E8E84-426E-40DD-AFC4-6F175D3DCCD1}">
                  <a14:hiddenFill xmlns:a14="http://schemas.microsoft.com/office/drawing/2010/main">
                    <a:solidFill>
                      <a:srgbClr val="FFFFFF"/>
                    </a:solidFill>
                  </a14:hiddenFill>
                </a:ext>
              </a:extLst>
            </p:spPr>
          </p:pic>
          <p:sp>
            <p:nvSpPr>
              <p:cNvPr id="20" name="CuadroTexto 19">
                <a:extLst>
                  <a:ext uri="{FF2B5EF4-FFF2-40B4-BE49-F238E27FC236}">
                    <a16:creationId xmlns:a16="http://schemas.microsoft.com/office/drawing/2014/main" id="{6CF46C40-6037-9EE4-C72E-0DE6BAFD3733}"/>
                  </a:ext>
                </a:extLst>
              </p:cNvPr>
              <p:cNvSpPr txBox="1"/>
              <p:nvPr/>
            </p:nvSpPr>
            <p:spPr>
              <a:xfrm>
                <a:off x="5846164" y="223538"/>
                <a:ext cx="3677706" cy="941733"/>
              </a:xfrm>
              <a:prstGeom prst="rect">
                <a:avLst/>
              </a:prstGeom>
              <a:noFill/>
            </p:spPr>
            <p:txBody>
              <a:bodyPr wrap="square">
                <a:spAutoFit/>
              </a:bodyPr>
              <a:lstStyle/>
              <a:p>
                <a:pPr algn="r"/>
                <a:endParaRPr lang="es-AR" sz="2400" b="1" i="0" dirty="0">
                  <a:solidFill>
                    <a:schemeClr val="bg1"/>
                  </a:solidFill>
                  <a:effectLst/>
                  <a:latin typeface="Fira Sans" panose="020B0604020202020204" pitchFamily="34" charset="0"/>
                </a:endParaRPr>
              </a:p>
              <a:p>
                <a:pPr algn="r"/>
                <a:r>
                  <a:rPr lang="es-AR" sz="2400" b="1" i="0" dirty="0">
                    <a:solidFill>
                      <a:schemeClr val="bg1"/>
                    </a:solidFill>
                    <a:effectLst/>
                    <a:latin typeface="Fira Sans" panose="020B0604020202020204" pitchFamily="34" charset="0"/>
                  </a:rPr>
                  <a:t>Panel I</a:t>
                </a:r>
              </a:p>
            </p:txBody>
          </p:sp>
        </p:grpSp>
        <p:pic>
          <p:nvPicPr>
            <p:cNvPr id="18" name="Imagen 17" descr="Logotipo, nombre de la empresa&#10;&#10;Descripción generada automáticamente">
              <a:extLst>
                <a:ext uri="{FF2B5EF4-FFF2-40B4-BE49-F238E27FC236}">
                  <a16:creationId xmlns:a16="http://schemas.microsoft.com/office/drawing/2014/main" id="{ED2A2034-70AD-8356-DC28-0757131B981D}"/>
                </a:ext>
              </a:extLst>
            </p:cNvPr>
            <p:cNvPicPr>
              <a:picLocks noChangeAspect="1"/>
            </p:cNvPicPr>
            <p:nvPr/>
          </p:nvPicPr>
          <p:blipFill rotWithShape="1">
            <a:blip r:embed="rId3">
              <a:extLst>
                <a:ext uri="{28A0092B-C50C-407E-A947-70E740481C1C}">
                  <a14:useLocalDpi xmlns:a14="http://schemas.microsoft.com/office/drawing/2010/main" val="0"/>
                </a:ext>
              </a:extLst>
            </a:blip>
            <a:srcRect t="17422" b="27854"/>
            <a:stretch/>
          </p:blipFill>
          <p:spPr>
            <a:xfrm>
              <a:off x="9334285" y="1628252"/>
              <a:ext cx="2236542" cy="1223925"/>
            </a:xfrm>
            <a:prstGeom prst="rect">
              <a:avLst/>
            </a:prstGeom>
            <a:ln>
              <a:noFill/>
            </a:ln>
          </p:spPr>
        </p:pic>
      </p:grpSp>
      <p:sp>
        <p:nvSpPr>
          <p:cNvPr id="4" name="CuadroTexto 3">
            <a:extLst>
              <a:ext uri="{FF2B5EF4-FFF2-40B4-BE49-F238E27FC236}">
                <a16:creationId xmlns:a16="http://schemas.microsoft.com/office/drawing/2014/main" id="{AB8EA6B6-FAA1-125C-F5CC-9B6295995698}"/>
              </a:ext>
            </a:extLst>
          </p:cNvPr>
          <p:cNvSpPr txBox="1"/>
          <p:nvPr/>
        </p:nvSpPr>
        <p:spPr>
          <a:xfrm>
            <a:off x="1223571" y="2672018"/>
            <a:ext cx="9584337" cy="1815882"/>
          </a:xfrm>
          <a:prstGeom prst="rect">
            <a:avLst/>
          </a:prstGeom>
          <a:noFill/>
        </p:spPr>
        <p:txBody>
          <a:bodyPr wrap="square">
            <a:spAutoFit/>
          </a:bodyPr>
          <a:lstStyle/>
          <a:p>
            <a:pPr algn="ctr"/>
            <a:r>
              <a:rPr lang="es-ES" sz="2800" b="0" i="0" dirty="0">
                <a:solidFill>
                  <a:srgbClr val="0D0D0D"/>
                </a:solidFill>
                <a:effectLst/>
                <a:highlight>
                  <a:srgbClr val="FFFFFF"/>
                </a:highlight>
                <a:latin typeface="Söhne"/>
              </a:rPr>
              <a:t>"</a:t>
            </a:r>
            <a:r>
              <a:rPr lang="es-ES" sz="2800" b="0" i="1" dirty="0">
                <a:solidFill>
                  <a:srgbClr val="0D0D0D"/>
                </a:solidFill>
                <a:effectLst/>
                <a:highlight>
                  <a:srgbClr val="FFFFFF"/>
                </a:highlight>
                <a:latin typeface="Söhne"/>
              </a:rPr>
              <a:t>La verdadera grandeza de una sociedad se mide por su capacidad para nutrir y empoderar a sus jóvenes líderes, quienes no solo son el futuro, sino la clave para el progreso presente."</a:t>
            </a:r>
            <a:r>
              <a:rPr lang="es-ES" sz="2800" b="0" i="0" dirty="0">
                <a:solidFill>
                  <a:srgbClr val="0D0D0D"/>
                </a:solidFill>
                <a:effectLst/>
                <a:highlight>
                  <a:srgbClr val="FFFFFF"/>
                </a:highlight>
                <a:latin typeface="Söhne"/>
              </a:rPr>
              <a:t> </a:t>
            </a:r>
            <a:r>
              <a:rPr lang="es-ES" sz="2800" b="1" i="0" dirty="0">
                <a:solidFill>
                  <a:srgbClr val="0D0D0D"/>
                </a:solidFill>
                <a:effectLst/>
                <a:highlight>
                  <a:srgbClr val="FFFFFF"/>
                </a:highlight>
                <a:latin typeface="Söhne"/>
              </a:rPr>
              <a:t>Nelson Mandela</a:t>
            </a:r>
            <a:endParaRPr lang="es-ES" sz="2800" b="1" dirty="0"/>
          </a:p>
        </p:txBody>
      </p:sp>
    </p:spTree>
    <p:extLst>
      <p:ext uri="{BB962C8B-B14F-4D97-AF65-F5344CB8AC3E}">
        <p14:creationId xmlns:p14="http://schemas.microsoft.com/office/powerpoint/2010/main" val="4152003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43A5F-7D86-980B-D9B2-D9004D42D3A4}"/>
              </a:ext>
            </a:extLst>
          </p:cNvPr>
          <p:cNvSpPr>
            <a:spLocks noGrp="1"/>
          </p:cNvSpPr>
          <p:nvPr>
            <p:ph type="title"/>
          </p:nvPr>
        </p:nvSpPr>
        <p:spPr>
          <a:xfrm>
            <a:off x="0" y="0"/>
            <a:ext cx="2684489" cy="1086422"/>
          </a:xfrm>
        </p:spPr>
        <p:txBody>
          <a:bodyPr>
            <a:normAutofit/>
          </a:bodyPr>
          <a:lstStyle/>
          <a:p>
            <a:r>
              <a:rPr lang="es-ES" b="1" dirty="0">
                <a:solidFill>
                  <a:schemeClr val="tx2">
                    <a:lumMod val="50000"/>
                    <a:lumOff val="50000"/>
                  </a:schemeClr>
                </a:solidFill>
                <a:effectLst>
                  <a:outerShdw blurRad="38100" dist="38100" dir="2700000" algn="tl">
                    <a:srgbClr val="000000">
                      <a:alpha val="43137"/>
                    </a:srgbClr>
                  </a:outerShdw>
                </a:effectLst>
              </a:rPr>
              <a:t>Objetivos:</a:t>
            </a:r>
          </a:p>
        </p:txBody>
      </p:sp>
      <p:sp>
        <p:nvSpPr>
          <p:cNvPr id="4" name="Título 1">
            <a:extLst>
              <a:ext uri="{FF2B5EF4-FFF2-40B4-BE49-F238E27FC236}">
                <a16:creationId xmlns:a16="http://schemas.microsoft.com/office/drawing/2014/main" id="{2AD9AA13-A1BE-2C02-0375-DED66308C672}"/>
              </a:ext>
            </a:extLst>
          </p:cNvPr>
          <p:cNvSpPr txBox="1">
            <a:spLocks/>
          </p:cNvSpPr>
          <p:nvPr/>
        </p:nvSpPr>
        <p:spPr>
          <a:xfrm>
            <a:off x="838200" y="149188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indent="-742950">
              <a:buAutoNum type="arabicPeriod"/>
            </a:pPr>
            <a:endParaRPr lang="es-ES" b="1" dirty="0">
              <a:solidFill>
                <a:schemeClr val="tx2">
                  <a:lumMod val="50000"/>
                  <a:lumOff val="50000"/>
                </a:schemeClr>
              </a:solidFill>
              <a:effectLst>
                <a:outerShdw blurRad="38100" dist="38100" dir="2700000" algn="tl">
                  <a:srgbClr val="000000">
                    <a:alpha val="43137"/>
                  </a:srgbClr>
                </a:outerShdw>
              </a:effectLst>
            </a:endParaRPr>
          </a:p>
        </p:txBody>
      </p:sp>
      <p:sp>
        <p:nvSpPr>
          <p:cNvPr id="3" name="CuadroTexto 2">
            <a:extLst>
              <a:ext uri="{FF2B5EF4-FFF2-40B4-BE49-F238E27FC236}">
                <a16:creationId xmlns:a16="http://schemas.microsoft.com/office/drawing/2014/main" id="{9F9116E3-6D3B-D6EF-205A-BA2FD6CC9906}"/>
              </a:ext>
            </a:extLst>
          </p:cNvPr>
          <p:cNvSpPr txBox="1"/>
          <p:nvPr/>
        </p:nvSpPr>
        <p:spPr>
          <a:xfrm>
            <a:off x="369132" y="1052211"/>
            <a:ext cx="11453735" cy="5309146"/>
          </a:xfrm>
          <a:prstGeom prst="rect">
            <a:avLst/>
          </a:prstGeom>
          <a:noFill/>
        </p:spPr>
        <p:txBody>
          <a:bodyPr wrap="square" rtlCol="0">
            <a:spAutoFit/>
          </a:bodyPr>
          <a:lstStyle/>
          <a:p>
            <a:pPr marL="457200" indent="-457200">
              <a:spcBef>
                <a:spcPts val="1800"/>
              </a:spcBef>
              <a:buFont typeface="+mj-lt"/>
              <a:buAutoNum type="arabicPeriod"/>
            </a:pPr>
            <a:r>
              <a:rPr lang="es-ES" sz="2200" b="1" dirty="0"/>
              <a:t>Realizar un relevamiento preliminar de datos sobre la situación de jóvenes/noveles en CPSRA (Cajas de Previsión Social de la República Argentina).</a:t>
            </a:r>
          </a:p>
          <a:p>
            <a:pPr marL="457200" indent="-457200">
              <a:spcBef>
                <a:spcPts val="1800"/>
              </a:spcBef>
              <a:buFont typeface="+mj-lt"/>
              <a:buAutoNum type="arabicPeriod"/>
            </a:pPr>
            <a:r>
              <a:rPr lang="es-ES" sz="2200" b="1" dirty="0"/>
              <a:t>Investigar la existencia de políticas específicas para jóvenes/noveles dentro de CPSRA.</a:t>
            </a:r>
          </a:p>
          <a:p>
            <a:pPr marL="457200" indent="-457200">
              <a:spcBef>
                <a:spcPts val="1800"/>
              </a:spcBef>
              <a:buFont typeface="+mj-lt"/>
              <a:buAutoNum type="arabicPeriod"/>
            </a:pPr>
            <a:r>
              <a:rPr lang="es-ES" sz="2200" b="1" dirty="0"/>
              <a:t>Recopilar información sobre la presencia de Comisiones de Jóvenes/Noveles y los estatutos que regulan su funcionamiento dentro de CPSRA.</a:t>
            </a:r>
          </a:p>
          <a:p>
            <a:pPr marL="457200" indent="-457200">
              <a:spcBef>
                <a:spcPts val="1800"/>
              </a:spcBef>
              <a:buFont typeface="+mj-lt"/>
              <a:buAutoNum type="arabicPeriod"/>
            </a:pPr>
            <a:r>
              <a:rPr lang="es-ES" sz="2200" b="1" dirty="0"/>
              <a:t>Determinar el nivel de participación de los jóvenes/noveles en actividades de dirección dentro de sus cajas de previsión social.</a:t>
            </a:r>
          </a:p>
          <a:p>
            <a:pPr marL="457200" indent="-457200">
              <a:spcBef>
                <a:spcPts val="1800"/>
              </a:spcBef>
              <a:buFont typeface="+mj-lt"/>
              <a:buAutoNum type="arabicPeriod"/>
            </a:pPr>
            <a:r>
              <a:rPr lang="es-ES" sz="2200" b="1" dirty="0"/>
              <a:t>Identificar las razones principales por las cuales los jóvenes se adhieren a los sistemas previsionales.</a:t>
            </a:r>
          </a:p>
          <a:p>
            <a:pPr marL="457200" indent="-457200">
              <a:spcBef>
                <a:spcPts val="1800"/>
              </a:spcBef>
              <a:buFont typeface="+mj-lt"/>
              <a:buAutoNum type="arabicPeriod"/>
            </a:pPr>
            <a:r>
              <a:rPr lang="es-ES" sz="2200" b="1" dirty="0"/>
              <a:t>Identificar las principales iniciativas de educación y promoción de la seguridad social llevadas a cabo por las cajas participantes en la Coordinadora Nacional.</a:t>
            </a:r>
          </a:p>
        </p:txBody>
      </p:sp>
    </p:spTree>
    <p:extLst>
      <p:ext uri="{BB962C8B-B14F-4D97-AF65-F5344CB8AC3E}">
        <p14:creationId xmlns:p14="http://schemas.microsoft.com/office/powerpoint/2010/main" val="2101430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056980-CD7C-1BBD-789C-0D2738153C0F}"/>
              </a:ext>
            </a:extLst>
          </p:cNvPr>
          <p:cNvSpPr>
            <a:spLocks noGrp="1"/>
          </p:cNvSpPr>
          <p:nvPr>
            <p:ph type="title"/>
          </p:nvPr>
        </p:nvSpPr>
        <p:spPr>
          <a:xfrm>
            <a:off x="333669" y="268036"/>
            <a:ext cx="3818606" cy="1342681"/>
          </a:xfrm>
        </p:spPr>
        <p:txBody>
          <a:bodyPr vert="horz" lIns="91440" tIns="45720" rIns="91440" bIns="45720" rtlCol="0" anchor="ctr">
            <a:normAutofit/>
          </a:bodyPr>
          <a:lstStyle/>
          <a:p>
            <a:r>
              <a:rPr lang="es-ES" b="1" dirty="0">
                <a:solidFill>
                  <a:schemeClr val="tx2">
                    <a:lumMod val="50000"/>
                    <a:lumOff val="50000"/>
                  </a:schemeClr>
                </a:solidFill>
                <a:effectLst>
                  <a:outerShdw blurRad="38100" dist="38100" dir="2700000" algn="tl">
                    <a:srgbClr val="000000">
                      <a:alpha val="43137"/>
                    </a:srgbClr>
                  </a:outerShdw>
                </a:effectLst>
              </a:rPr>
              <a:t>Organización </a:t>
            </a:r>
            <a:br>
              <a:rPr lang="es-ES" b="1" dirty="0">
                <a:solidFill>
                  <a:schemeClr val="tx2">
                    <a:lumMod val="50000"/>
                    <a:lumOff val="50000"/>
                  </a:schemeClr>
                </a:solidFill>
                <a:effectLst>
                  <a:outerShdw blurRad="38100" dist="38100" dir="2700000" algn="tl">
                    <a:srgbClr val="000000">
                      <a:alpha val="43137"/>
                    </a:srgbClr>
                  </a:outerShdw>
                </a:effectLst>
              </a:rPr>
            </a:br>
            <a:r>
              <a:rPr lang="es-ES" b="1" dirty="0">
                <a:solidFill>
                  <a:schemeClr val="tx2">
                    <a:lumMod val="50000"/>
                    <a:lumOff val="50000"/>
                  </a:schemeClr>
                </a:solidFill>
                <a:effectLst>
                  <a:outerShdw blurRad="38100" dist="38100" dir="2700000" algn="tl">
                    <a:srgbClr val="000000">
                      <a:alpha val="43137"/>
                    </a:srgbClr>
                  </a:outerShdw>
                </a:effectLst>
              </a:rPr>
              <a:t>de la Encuesta</a:t>
            </a:r>
          </a:p>
        </p:txBody>
      </p:sp>
      <p:grpSp>
        <p:nvGrpSpPr>
          <p:cNvPr id="3" name="Grupo 2">
            <a:extLst>
              <a:ext uri="{FF2B5EF4-FFF2-40B4-BE49-F238E27FC236}">
                <a16:creationId xmlns:a16="http://schemas.microsoft.com/office/drawing/2014/main" id="{E53BAB1B-99DE-C6B5-9C09-2EF31A4CA0CD}"/>
              </a:ext>
            </a:extLst>
          </p:cNvPr>
          <p:cNvGrpSpPr/>
          <p:nvPr/>
        </p:nvGrpSpPr>
        <p:grpSpPr>
          <a:xfrm>
            <a:off x="2848129" y="604248"/>
            <a:ext cx="7345183" cy="5649503"/>
            <a:chOff x="1394083" y="284816"/>
            <a:chExt cx="8799230" cy="7121700"/>
          </a:xfrm>
        </p:grpSpPr>
        <p:sp>
          <p:nvSpPr>
            <p:cNvPr id="4" name="CuadroTexto 3">
              <a:extLst>
                <a:ext uri="{FF2B5EF4-FFF2-40B4-BE49-F238E27FC236}">
                  <a16:creationId xmlns:a16="http://schemas.microsoft.com/office/drawing/2014/main" id="{555D2B5F-E094-A212-9879-DCEE08274205}"/>
                </a:ext>
              </a:extLst>
            </p:cNvPr>
            <p:cNvSpPr txBox="1"/>
            <p:nvPr/>
          </p:nvSpPr>
          <p:spPr>
            <a:xfrm>
              <a:off x="3882452" y="284816"/>
              <a:ext cx="2803162" cy="426777"/>
            </a:xfrm>
            <a:prstGeom prst="rect">
              <a:avLst/>
            </a:prstGeom>
            <a:solidFill>
              <a:schemeClr val="accent2">
                <a:lumMod val="20000"/>
                <a:lumOff val="80000"/>
              </a:schemeClr>
            </a:solidFill>
          </p:spPr>
          <p:txBody>
            <a:bodyPr wrap="square" rtlCol="0">
              <a:spAutoFit/>
            </a:bodyPr>
            <a:lstStyle/>
            <a:p>
              <a:pPr algn="ctr"/>
              <a:r>
                <a:rPr lang="es-ES" sz="1600" dirty="0"/>
                <a:t>Datos del que responde</a:t>
              </a:r>
            </a:p>
          </p:txBody>
        </p:sp>
        <p:sp>
          <p:nvSpPr>
            <p:cNvPr id="6" name="CuadroTexto 5">
              <a:extLst>
                <a:ext uri="{FF2B5EF4-FFF2-40B4-BE49-F238E27FC236}">
                  <a16:creationId xmlns:a16="http://schemas.microsoft.com/office/drawing/2014/main" id="{387D1304-7FE9-CDBC-5BA1-0C289A22E67F}"/>
                </a:ext>
              </a:extLst>
            </p:cNvPr>
            <p:cNvSpPr txBox="1"/>
            <p:nvPr/>
          </p:nvSpPr>
          <p:spPr>
            <a:xfrm>
              <a:off x="3882452" y="929393"/>
              <a:ext cx="2803162" cy="737161"/>
            </a:xfrm>
            <a:prstGeom prst="rect">
              <a:avLst/>
            </a:prstGeom>
            <a:solidFill>
              <a:schemeClr val="accent2">
                <a:lumMod val="20000"/>
                <a:lumOff val="80000"/>
              </a:schemeClr>
            </a:solidFill>
          </p:spPr>
          <p:txBody>
            <a:bodyPr wrap="square" rtlCol="0">
              <a:spAutoFit/>
            </a:bodyPr>
            <a:lstStyle/>
            <a:p>
              <a:pPr algn="ctr"/>
              <a:r>
                <a:rPr lang="es-ES" sz="1600" dirty="0"/>
                <a:t>Tratamiento diferencial entre jóvenes y noveles?</a:t>
              </a:r>
            </a:p>
          </p:txBody>
        </p:sp>
        <p:sp>
          <p:nvSpPr>
            <p:cNvPr id="7" name="CuadroTexto 6">
              <a:extLst>
                <a:ext uri="{FF2B5EF4-FFF2-40B4-BE49-F238E27FC236}">
                  <a16:creationId xmlns:a16="http://schemas.microsoft.com/office/drawing/2014/main" id="{D3ACD86E-CB0A-F426-C2E0-4DEEF99CF522}"/>
                </a:ext>
              </a:extLst>
            </p:cNvPr>
            <p:cNvSpPr txBox="1"/>
            <p:nvPr/>
          </p:nvSpPr>
          <p:spPr>
            <a:xfrm>
              <a:off x="7390151" y="2143597"/>
              <a:ext cx="2803162" cy="426777"/>
            </a:xfrm>
            <a:prstGeom prst="rect">
              <a:avLst/>
            </a:prstGeom>
            <a:solidFill>
              <a:schemeClr val="accent2">
                <a:lumMod val="40000"/>
                <a:lumOff val="60000"/>
              </a:schemeClr>
            </a:solidFill>
          </p:spPr>
          <p:txBody>
            <a:bodyPr wrap="square" rtlCol="0">
              <a:spAutoFit/>
            </a:bodyPr>
            <a:lstStyle/>
            <a:p>
              <a:pPr algn="ctr"/>
              <a:r>
                <a:rPr lang="es-ES" sz="1600" dirty="0"/>
                <a:t>Si (heterogéneo)</a:t>
              </a:r>
            </a:p>
          </p:txBody>
        </p:sp>
        <p:sp>
          <p:nvSpPr>
            <p:cNvPr id="8" name="CuadroTexto 7">
              <a:extLst>
                <a:ext uri="{FF2B5EF4-FFF2-40B4-BE49-F238E27FC236}">
                  <a16:creationId xmlns:a16="http://schemas.microsoft.com/office/drawing/2014/main" id="{4FC8AAE6-F67E-7FA6-B865-65A0644A0713}"/>
                </a:ext>
              </a:extLst>
            </p:cNvPr>
            <p:cNvSpPr txBox="1"/>
            <p:nvPr/>
          </p:nvSpPr>
          <p:spPr>
            <a:xfrm>
              <a:off x="1394084" y="2143597"/>
              <a:ext cx="2803162" cy="426777"/>
            </a:xfrm>
            <a:prstGeom prst="rect">
              <a:avLst/>
            </a:prstGeom>
            <a:solidFill>
              <a:schemeClr val="accent2">
                <a:lumMod val="40000"/>
                <a:lumOff val="60000"/>
              </a:schemeClr>
            </a:solidFill>
          </p:spPr>
          <p:txBody>
            <a:bodyPr wrap="square" rtlCol="0">
              <a:spAutoFit/>
            </a:bodyPr>
            <a:lstStyle/>
            <a:p>
              <a:pPr algn="ctr"/>
              <a:r>
                <a:rPr lang="es-ES" sz="1600" dirty="0"/>
                <a:t>No (homogéneo)</a:t>
              </a:r>
            </a:p>
          </p:txBody>
        </p:sp>
        <p:sp>
          <p:nvSpPr>
            <p:cNvPr id="9" name="CuadroTexto 8">
              <a:extLst>
                <a:ext uri="{FF2B5EF4-FFF2-40B4-BE49-F238E27FC236}">
                  <a16:creationId xmlns:a16="http://schemas.microsoft.com/office/drawing/2014/main" id="{E9652E37-71D6-CBAD-E42B-A4C3A7DF63A2}"/>
                </a:ext>
              </a:extLst>
            </p:cNvPr>
            <p:cNvSpPr txBox="1"/>
            <p:nvPr/>
          </p:nvSpPr>
          <p:spPr>
            <a:xfrm>
              <a:off x="1394083" y="2880506"/>
              <a:ext cx="2803162" cy="1047545"/>
            </a:xfrm>
            <a:prstGeom prst="rect">
              <a:avLst/>
            </a:prstGeom>
            <a:solidFill>
              <a:schemeClr val="accent2">
                <a:lumMod val="40000"/>
                <a:lumOff val="60000"/>
              </a:schemeClr>
            </a:solidFill>
          </p:spPr>
          <p:txBody>
            <a:bodyPr wrap="square" rtlCol="0">
              <a:spAutoFit/>
            </a:bodyPr>
            <a:lstStyle/>
            <a:p>
              <a:pPr algn="ctr"/>
              <a:r>
                <a:rPr lang="es-ES" sz="1600" dirty="0"/>
                <a:t>Consulta de beneficios y aportes diferenciales para jóvenes/noveles</a:t>
              </a:r>
            </a:p>
          </p:txBody>
        </p:sp>
        <p:sp>
          <p:nvSpPr>
            <p:cNvPr id="10" name="CuadroTexto 9">
              <a:extLst>
                <a:ext uri="{FF2B5EF4-FFF2-40B4-BE49-F238E27FC236}">
                  <a16:creationId xmlns:a16="http://schemas.microsoft.com/office/drawing/2014/main" id="{DD9E23DF-AFA0-DAF2-286F-9DBF94D147DC}"/>
                </a:ext>
              </a:extLst>
            </p:cNvPr>
            <p:cNvSpPr txBox="1"/>
            <p:nvPr/>
          </p:nvSpPr>
          <p:spPr>
            <a:xfrm>
              <a:off x="7390149" y="2820546"/>
              <a:ext cx="2803162" cy="1047545"/>
            </a:xfrm>
            <a:prstGeom prst="rect">
              <a:avLst/>
            </a:prstGeom>
            <a:solidFill>
              <a:schemeClr val="accent2">
                <a:lumMod val="40000"/>
                <a:lumOff val="60000"/>
              </a:schemeClr>
            </a:solidFill>
          </p:spPr>
          <p:txBody>
            <a:bodyPr wrap="square" rtlCol="0">
              <a:spAutoFit/>
            </a:bodyPr>
            <a:lstStyle/>
            <a:p>
              <a:pPr algn="ctr"/>
              <a:r>
                <a:rPr lang="es-ES" sz="1600" dirty="0"/>
                <a:t>Consulta de beneficios y aportes diferenciales para jóvenes</a:t>
              </a:r>
            </a:p>
          </p:txBody>
        </p:sp>
        <p:sp>
          <p:nvSpPr>
            <p:cNvPr id="11" name="CuadroTexto 10">
              <a:extLst>
                <a:ext uri="{FF2B5EF4-FFF2-40B4-BE49-F238E27FC236}">
                  <a16:creationId xmlns:a16="http://schemas.microsoft.com/office/drawing/2014/main" id="{8A9410B4-F23B-7A95-8577-B1A73C54FD0E}"/>
                </a:ext>
              </a:extLst>
            </p:cNvPr>
            <p:cNvSpPr txBox="1"/>
            <p:nvPr/>
          </p:nvSpPr>
          <p:spPr>
            <a:xfrm>
              <a:off x="1394084" y="5880785"/>
              <a:ext cx="8799226" cy="426777"/>
            </a:xfrm>
            <a:prstGeom prst="rect">
              <a:avLst/>
            </a:prstGeom>
            <a:solidFill>
              <a:schemeClr val="accent2">
                <a:lumMod val="40000"/>
                <a:lumOff val="60000"/>
              </a:schemeClr>
            </a:solidFill>
          </p:spPr>
          <p:txBody>
            <a:bodyPr wrap="square" rtlCol="0">
              <a:spAutoFit/>
            </a:bodyPr>
            <a:lstStyle/>
            <a:p>
              <a:pPr algn="ctr"/>
              <a:r>
                <a:rPr lang="es-ES" sz="1600" dirty="0"/>
                <a:t>Consulta sobre los motivos de adherencia a los sistemas previsionales</a:t>
              </a:r>
            </a:p>
          </p:txBody>
        </p:sp>
        <p:cxnSp>
          <p:nvCxnSpPr>
            <p:cNvPr id="12" name="Conector recto de flecha 11">
              <a:extLst>
                <a:ext uri="{FF2B5EF4-FFF2-40B4-BE49-F238E27FC236}">
                  <a16:creationId xmlns:a16="http://schemas.microsoft.com/office/drawing/2014/main" id="{A807AE1D-83D9-0DBE-6015-522DEDC659BD}"/>
                </a:ext>
              </a:extLst>
            </p:cNvPr>
            <p:cNvCxnSpPr>
              <a:stCxn id="4" idx="2"/>
              <a:endCxn id="6" idx="0"/>
            </p:cNvCxnSpPr>
            <p:nvPr/>
          </p:nvCxnSpPr>
          <p:spPr>
            <a:xfrm>
              <a:off x="5284033" y="711593"/>
              <a:ext cx="0" cy="2177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13" name="Grupo 12">
              <a:extLst>
                <a:ext uri="{FF2B5EF4-FFF2-40B4-BE49-F238E27FC236}">
                  <a16:creationId xmlns:a16="http://schemas.microsoft.com/office/drawing/2014/main" id="{436CDAE7-35EC-A7FE-8700-2781D7A1D2D3}"/>
                </a:ext>
              </a:extLst>
            </p:cNvPr>
            <p:cNvGrpSpPr/>
            <p:nvPr/>
          </p:nvGrpSpPr>
          <p:grpSpPr>
            <a:xfrm>
              <a:off x="2795664" y="1575724"/>
              <a:ext cx="5643800" cy="546024"/>
              <a:chOff x="2795663" y="1770594"/>
              <a:chExt cx="5643799" cy="546024"/>
            </a:xfrm>
          </p:grpSpPr>
          <p:cxnSp>
            <p:nvCxnSpPr>
              <p:cNvPr id="24" name="Conector recto 23">
                <a:extLst>
                  <a:ext uri="{FF2B5EF4-FFF2-40B4-BE49-F238E27FC236}">
                    <a16:creationId xmlns:a16="http://schemas.microsoft.com/office/drawing/2014/main" id="{A2A84863-1208-177B-9D1F-90412B4397E0}"/>
                  </a:ext>
                </a:extLst>
              </p:cNvPr>
              <p:cNvCxnSpPr/>
              <p:nvPr/>
            </p:nvCxnSpPr>
            <p:spPr>
              <a:xfrm>
                <a:off x="2795663" y="2023672"/>
                <a:ext cx="56437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Conector recto de flecha 24">
                <a:extLst>
                  <a:ext uri="{FF2B5EF4-FFF2-40B4-BE49-F238E27FC236}">
                    <a16:creationId xmlns:a16="http://schemas.microsoft.com/office/drawing/2014/main" id="{5BF4D46C-1BB0-5386-F6E9-2BAC0CE35B5F}"/>
                  </a:ext>
                </a:extLst>
              </p:cNvPr>
              <p:cNvCxnSpPr/>
              <p:nvPr/>
            </p:nvCxnSpPr>
            <p:spPr>
              <a:xfrm>
                <a:off x="5276537" y="1770594"/>
                <a:ext cx="0" cy="2752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Conector recto de flecha 25">
                <a:extLst>
                  <a:ext uri="{FF2B5EF4-FFF2-40B4-BE49-F238E27FC236}">
                    <a16:creationId xmlns:a16="http://schemas.microsoft.com/office/drawing/2014/main" id="{DF5A4A26-C202-B428-CE1B-E3DEABCEDF73}"/>
                  </a:ext>
                </a:extLst>
              </p:cNvPr>
              <p:cNvCxnSpPr/>
              <p:nvPr/>
            </p:nvCxnSpPr>
            <p:spPr>
              <a:xfrm>
                <a:off x="2795663" y="2023672"/>
                <a:ext cx="0" cy="2752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Conector recto de flecha 26">
                <a:extLst>
                  <a:ext uri="{FF2B5EF4-FFF2-40B4-BE49-F238E27FC236}">
                    <a16:creationId xmlns:a16="http://schemas.microsoft.com/office/drawing/2014/main" id="{CD0643D0-4AF3-2892-D8C2-C484F9372D6A}"/>
                  </a:ext>
                </a:extLst>
              </p:cNvPr>
              <p:cNvCxnSpPr/>
              <p:nvPr/>
            </p:nvCxnSpPr>
            <p:spPr>
              <a:xfrm>
                <a:off x="8439462" y="2041373"/>
                <a:ext cx="0" cy="2752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cxnSp>
          <p:nvCxnSpPr>
            <p:cNvPr id="14" name="Conector recto de flecha 13">
              <a:extLst>
                <a:ext uri="{FF2B5EF4-FFF2-40B4-BE49-F238E27FC236}">
                  <a16:creationId xmlns:a16="http://schemas.microsoft.com/office/drawing/2014/main" id="{630A2A3E-AE82-DEEC-D865-8FB7C6E39D05}"/>
                </a:ext>
              </a:extLst>
            </p:cNvPr>
            <p:cNvCxnSpPr/>
            <p:nvPr/>
          </p:nvCxnSpPr>
          <p:spPr>
            <a:xfrm>
              <a:off x="2758189" y="2512929"/>
              <a:ext cx="0" cy="2752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Conector recto de flecha 14">
              <a:extLst>
                <a:ext uri="{FF2B5EF4-FFF2-40B4-BE49-F238E27FC236}">
                  <a16:creationId xmlns:a16="http://schemas.microsoft.com/office/drawing/2014/main" id="{154B5D23-1669-B3F5-E97E-14381A9D3F74}"/>
                </a:ext>
              </a:extLst>
            </p:cNvPr>
            <p:cNvCxnSpPr/>
            <p:nvPr/>
          </p:nvCxnSpPr>
          <p:spPr>
            <a:xfrm>
              <a:off x="8439464" y="2512929"/>
              <a:ext cx="0" cy="2752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Conector recto de flecha 15">
              <a:extLst>
                <a:ext uri="{FF2B5EF4-FFF2-40B4-BE49-F238E27FC236}">
                  <a16:creationId xmlns:a16="http://schemas.microsoft.com/office/drawing/2014/main" id="{E2929904-8397-8425-7BF1-F96421E29DBC}"/>
                </a:ext>
              </a:extLst>
            </p:cNvPr>
            <p:cNvCxnSpPr/>
            <p:nvPr/>
          </p:nvCxnSpPr>
          <p:spPr>
            <a:xfrm>
              <a:off x="8439464" y="3803837"/>
              <a:ext cx="0" cy="2752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CuadroTexto 16">
              <a:extLst>
                <a:ext uri="{FF2B5EF4-FFF2-40B4-BE49-F238E27FC236}">
                  <a16:creationId xmlns:a16="http://schemas.microsoft.com/office/drawing/2014/main" id="{BA747379-E64C-6C22-D26A-B81A5961AADC}"/>
                </a:ext>
              </a:extLst>
            </p:cNvPr>
            <p:cNvSpPr txBox="1"/>
            <p:nvPr/>
          </p:nvSpPr>
          <p:spPr>
            <a:xfrm>
              <a:off x="7390149" y="4130272"/>
              <a:ext cx="2803162" cy="1047545"/>
            </a:xfrm>
            <a:prstGeom prst="rect">
              <a:avLst/>
            </a:prstGeom>
            <a:solidFill>
              <a:schemeClr val="accent2">
                <a:lumMod val="40000"/>
                <a:lumOff val="60000"/>
              </a:schemeClr>
            </a:solidFill>
          </p:spPr>
          <p:txBody>
            <a:bodyPr wrap="square" rtlCol="0">
              <a:spAutoFit/>
            </a:bodyPr>
            <a:lstStyle/>
            <a:p>
              <a:pPr algn="ctr"/>
              <a:r>
                <a:rPr lang="es-ES" sz="1600" dirty="0"/>
                <a:t>Consulta de beneficios y aportes diferenciales para Noveles</a:t>
              </a:r>
            </a:p>
          </p:txBody>
        </p:sp>
        <p:cxnSp>
          <p:nvCxnSpPr>
            <p:cNvPr id="18" name="Conector recto de flecha 17">
              <a:extLst>
                <a:ext uri="{FF2B5EF4-FFF2-40B4-BE49-F238E27FC236}">
                  <a16:creationId xmlns:a16="http://schemas.microsoft.com/office/drawing/2014/main" id="{C1CC6608-B4DD-4DA9-770C-F1FCB824A054}"/>
                </a:ext>
              </a:extLst>
            </p:cNvPr>
            <p:cNvCxnSpPr>
              <a:cxnSpLocks/>
            </p:cNvCxnSpPr>
            <p:nvPr/>
          </p:nvCxnSpPr>
          <p:spPr>
            <a:xfrm>
              <a:off x="2758188" y="3695264"/>
              <a:ext cx="0" cy="21855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CuadroTexto 18">
              <a:extLst>
                <a:ext uri="{FF2B5EF4-FFF2-40B4-BE49-F238E27FC236}">
                  <a16:creationId xmlns:a16="http://schemas.microsoft.com/office/drawing/2014/main" id="{F645B4A2-AC50-D26F-78B1-28DF167E99FE}"/>
                </a:ext>
              </a:extLst>
            </p:cNvPr>
            <p:cNvSpPr txBox="1"/>
            <p:nvPr/>
          </p:nvSpPr>
          <p:spPr>
            <a:xfrm>
              <a:off x="4455464" y="3535908"/>
              <a:ext cx="2603288" cy="1668312"/>
            </a:xfrm>
            <a:prstGeom prst="rect">
              <a:avLst/>
            </a:prstGeom>
            <a:solidFill>
              <a:schemeClr val="accent3">
                <a:lumMod val="20000"/>
                <a:lumOff val="80000"/>
              </a:schemeClr>
            </a:solidFill>
          </p:spPr>
          <p:txBody>
            <a:bodyPr wrap="square" rtlCol="0">
              <a:spAutoFit/>
            </a:bodyPr>
            <a:lstStyle/>
            <a:p>
              <a:pPr algn="ctr"/>
              <a:r>
                <a:rPr lang="es-ES" sz="1600" i="1" dirty="0"/>
                <a:t>Prestar atención a cuando se pregunta sobre </a:t>
              </a:r>
              <a:r>
                <a:rPr lang="es-ES" sz="1600" b="1" i="1" dirty="0"/>
                <a:t>aportes</a:t>
              </a:r>
              <a:r>
                <a:rPr lang="es-ES" sz="1600" i="1" dirty="0"/>
                <a:t> y cuando sobre </a:t>
              </a:r>
              <a:r>
                <a:rPr lang="es-ES" sz="1600" b="1" i="1" dirty="0"/>
                <a:t>beneficios</a:t>
              </a:r>
            </a:p>
          </p:txBody>
        </p:sp>
        <p:sp>
          <p:nvSpPr>
            <p:cNvPr id="20" name="CuadroTexto 19">
              <a:extLst>
                <a:ext uri="{FF2B5EF4-FFF2-40B4-BE49-F238E27FC236}">
                  <a16:creationId xmlns:a16="http://schemas.microsoft.com/office/drawing/2014/main" id="{61437C22-B48B-3E9E-3910-39FA1C6C2EA4}"/>
                </a:ext>
              </a:extLst>
            </p:cNvPr>
            <p:cNvSpPr txBox="1"/>
            <p:nvPr/>
          </p:nvSpPr>
          <p:spPr>
            <a:xfrm>
              <a:off x="4434592" y="1946965"/>
              <a:ext cx="2603288" cy="2289080"/>
            </a:xfrm>
            <a:prstGeom prst="rect">
              <a:avLst/>
            </a:prstGeom>
            <a:solidFill>
              <a:schemeClr val="accent3">
                <a:lumMod val="20000"/>
                <a:lumOff val="80000"/>
              </a:schemeClr>
            </a:solidFill>
          </p:spPr>
          <p:txBody>
            <a:bodyPr wrap="square" rtlCol="0">
              <a:spAutoFit/>
            </a:bodyPr>
            <a:lstStyle/>
            <a:p>
              <a:pPr algn="ctr"/>
              <a:r>
                <a:rPr lang="es-ES" sz="1600" i="1" dirty="0"/>
                <a:t>Recordar que en general:</a:t>
              </a:r>
            </a:p>
            <a:p>
              <a:pPr algn="ctr"/>
              <a:r>
                <a:rPr lang="es-ES" sz="1600" b="1" i="1" dirty="0"/>
                <a:t>Joven: </a:t>
              </a:r>
              <a:r>
                <a:rPr lang="es-ES" sz="1600" i="1" dirty="0"/>
                <a:t>menor a una determinada edad</a:t>
              </a:r>
            </a:p>
            <a:p>
              <a:pPr algn="ctr"/>
              <a:r>
                <a:rPr lang="es-ES" sz="1600" b="1" i="1" dirty="0"/>
                <a:t>Novel: </a:t>
              </a:r>
              <a:r>
                <a:rPr lang="es-ES" sz="1600" i="1" dirty="0"/>
                <a:t>pocos años ejerciendo de manera liberal</a:t>
              </a:r>
            </a:p>
          </p:txBody>
        </p:sp>
        <p:cxnSp>
          <p:nvCxnSpPr>
            <p:cNvPr id="21" name="Conector recto de flecha 20">
              <a:extLst>
                <a:ext uri="{FF2B5EF4-FFF2-40B4-BE49-F238E27FC236}">
                  <a16:creationId xmlns:a16="http://schemas.microsoft.com/office/drawing/2014/main" id="{1930275E-2A00-AFE7-F134-80D1C28D1900}"/>
                </a:ext>
              </a:extLst>
            </p:cNvPr>
            <p:cNvCxnSpPr>
              <a:cxnSpLocks/>
            </p:cNvCxnSpPr>
            <p:nvPr/>
          </p:nvCxnSpPr>
          <p:spPr>
            <a:xfrm>
              <a:off x="8439464" y="4945030"/>
              <a:ext cx="0" cy="9357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Conector recto de flecha 21">
              <a:extLst>
                <a:ext uri="{FF2B5EF4-FFF2-40B4-BE49-F238E27FC236}">
                  <a16:creationId xmlns:a16="http://schemas.microsoft.com/office/drawing/2014/main" id="{91265B1D-E479-0F6B-5CEC-1B14990DB76E}"/>
                </a:ext>
              </a:extLst>
            </p:cNvPr>
            <p:cNvCxnSpPr>
              <a:cxnSpLocks/>
            </p:cNvCxnSpPr>
            <p:nvPr/>
          </p:nvCxnSpPr>
          <p:spPr>
            <a:xfrm>
              <a:off x="5775066" y="6385375"/>
              <a:ext cx="0" cy="4564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CuadroTexto 22">
              <a:extLst>
                <a:ext uri="{FF2B5EF4-FFF2-40B4-BE49-F238E27FC236}">
                  <a16:creationId xmlns:a16="http://schemas.microsoft.com/office/drawing/2014/main" id="{94C561B0-735A-D8AF-DDDB-2D12F254D919}"/>
                </a:ext>
              </a:extLst>
            </p:cNvPr>
            <p:cNvSpPr txBox="1"/>
            <p:nvPr/>
          </p:nvSpPr>
          <p:spPr>
            <a:xfrm>
              <a:off x="1394085" y="6979739"/>
              <a:ext cx="8799226" cy="426777"/>
            </a:xfrm>
            <a:prstGeom prst="rect">
              <a:avLst/>
            </a:prstGeom>
            <a:solidFill>
              <a:schemeClr val="accent2">
                <a:lumMod val="40000"/>
                <a:lumOff val="60000"/>
              </a:schemeClr>
            </a:solidFill>
          </p:spPr>
          <p:txBody>
            <a:bodyPr wrap="square" rtlCol="0">
              <a:spAutoFit/>
            </a:bodyPr>
            <a:lstStyle/>
            <a:p>
              <a:pPr algn="ctr"/>
              <a:r>
                <a:rPr lang="es-ES" sz="1600" dirty="0"/>
                <a:t>Acciones de educación previsional</a:t>
              </a:r>
            </a:p>
          </p:txBody>
        </p:sp>
      </p:grpSp>
    </p:spTree>
    <p:extLst>
      <p:ext uri="{BB962C8B-B14F-4D97-AF65-F5344CB8AC3E}">
        <p14:creationId xmlns:p14="http://schemas.microsoft.com/office/powerpoint/2010/main" val="3288893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B2EFA0-AA4D-817A-2963-34361652A51E}"/>
              </a:ext>
            </a:extLst>
          </p:cNvPr>
          <p:cNvSpPr>
            <a:spLocks noGrp="1"/>
          </p:cNvSpPr>
          <p:nvPr>
            <p:ph type="title"/>
          </p:nvPr>
        </p:nvSpPr>
        <p:spPr>
          <a:xfrm>
            <a:off x="718279" y="1129077"/>
            <a:ext cx="10515600" cy="1325563"/>
          </a:xfrm>
        </p:spPr>
        <p:txBody>
          <a:bodyPr/>
          <a:lstStyle/>
          <a:p>
            <a:pPr algn="ctr"/>
            <a:r>
              <a:rPr lang="es-ES" b="1" i="1" dirty="0"/>
              <a:t>¿De los directivos quienes contestaron la encuesta?</a:t>
            </a:r>
          </a:p>
        </p:txBody>
      </p:sp>
      <p:sp>
        <p:nvSpPr>
          <p:cNvPr id="3" name="Título 1">
            <a:extLst>
              <a:ext uri="{FF2B5EF4-FFF2-40B4-BE49-F238E27FC236}">
                <a16:creationId xmlns:a16="http://schemas.microsoft.com/office/drawing/2014/main" id="{909E7BEB-3D80-B716-162D-5D5C5667C35E}"/>
              </a:ext>
            </a:extLst>
          </p:cNvPr>
          <p:cNvSpPr txBox="1">
            <a:spLocks/>
          </p:cNvSpPr>
          <p:nvPr/>
        </p:nvSpPr>
        <p:spPr>
          <a:xfrm>
            <a:off x="838200" y="3740579"/>
            <a:ext cx="10515600"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b="1" i="1" dirty="0"/>
              <a:t>Ahora… ¿Quiénes consultaron con sus jóvenes afiliados para contestar la encuesta?</a:t>
            </a:r>
          </a:p>
        </p:txBody>
      </p:sp>
    </p:spTree>
    <p:extLst>
      <p:ext uri="{BB962C8B-B14F-4D97-AF65-F5344CB8AC3E}">
        <p14:creationId xmlns:p14="http://schemas.microsoft.com/office/powerpoint/2010/main" val="44614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7EA81645-8FEA-D5D9-FE7C-9724CA509B5C}"/>
              </a:ext>
            </a:extLst>
          </p:cNvPr>
          <p:cNvPicPr>
            <a:picLocks noChangeAspect="1"/>
          </p:cNvPicPr>
          <p:nvPr/>
        </p:nvPicPr>
        <p:blipFill rotWithShape="1">
          <a:blip r:embed="rId3"/>
          <a:srcRect l="19180" t="39339" r="31639" b="20974"/>
          <a:stretch/>
        </p:blipFill>
        <p:spPr>
          <a:xfrm>
            <a:off x="440744" y="1031343"/>
            <a:ext cx="6043967" cy="2555784"/>
          </a:xfrm>
          <a:prstGeom prst="rect">
            <a:avLst/>
          </a:prstGeom>
        </p:spPr>
      </p:pic>
      <p:sp>
        <p:nvSpPr>
          <p:cNvPr id="8" name="Título 1">
            <a:extLst>
              <a:ext uri="{FF2B5EF4-FFF2-40B4-BE49-F238E27FC236}">
                <a16:creationId xmlns:a16="http://schemas.microsoft.com/office/drawing/2014/main" id="{6BB8F3F3-7C8A-9AF0-EBE4-FC6E1C8F1754}"/>
              </a:ext>
            </a:extLst>
          </p:cNvPr>
          <p:cNvSpPr>
            <a:spLocks noGrp="1"/>
          </p:cNvSpPr>
          <p:nvPr>
            <p:ph type="title"/>
          </p:nvPr>
        </p:nvSpPr>
        <p:spPr>
          <a:xfrm>
            <a:off x="403324" y="0"/>
            <a:ext cx="9370263" cy="1325563"/>
          </a:xfrm>
        </p:spPr>
        <p:txBody>
          <a:bodyPr/>
          <a:lstStyle/>
          <a:p>
            <a:r>
              <a:rPr lang="es-ES" b="1" dirty="0">
                <a:solidFill>
                  <a:schemeClr val="tx2">
                    <a:lumMod val="50000"/>
                    <a:lumOff val="50000"/>
                  </a:schemeClr>
                </a:solidFill>
                <a:effectLst>
                  <a:outerShdw blurRad="38100" dist="38100" dir="2700000" algn="tl">
                    <a:srgbClr val="000000">
                      <a:alpha val="43137"/>
                    </a:srgbClr>
                  </a:outerShdw>
                </a:effectLst>
              </a:rPr>
              <a:t>Datos del encuestado: generalidades</a:t>
            </a:r>
          </a:p>
        </p:txBody>
      </p:sp>
      <p:pic>
        <p:nvPicPr>
          <p:cNvPr id="5" name="Imagen 4">
            <a:extLst>
              <a:ext uri="{FF2B5EF4-FFF2-40B4-BE49-F238E27FC236}">
                <a16:creationId xmlns:a16="http://schemas.microsoft.com/office/drawing/2014/main" id="{EAA9C541-F8E4-1A87-A9FE-4EE9C3897CD9}"/>
              </a:ext>
            </a:extLst>
          </p:cNvPr>
          <p:cNvPicPr>
            <a:picLocks noChangeAspect="1"/>
          </p:cNvPicPr>
          <p:nvPr/>
        </p:nvPicPr>
        <p:blipFill rotWithShape="1">
          <a:blip r:embed="rId4"/>
          <a:srcRect l="19427" t="39776" r="32253" b="18893"/>
          <a:stretch/>
        </p:blipFill>
        <p:spPr>
          <a:xfrm>
            <a:off x="440744" y="3749064"/>
            <a:ext cx="6081387" cy="2924636"/>
          </a:xfrm>
          <a:prstGeom prst="rect">
            <a:avLst/>
          </a:prstGeom>
        </p:spPr>
      </p:pic>
      <p:grpSp>
        <p:nvGrpSpPr>
          <p:cNvPr id="6" name="Grupo 5">
            <a:extLst>
              <a:ext uri="{FF2B5EF4-FFF2-40B4-BE49-F238E27FC236}">
                <a16:creationId xmlns:a16="http://schemas.microsoft.com/office/drawing/2014/main" id="{25535292-3BE1-41E6-0C49-DBEFED32DD20}"/>
              </a:ext>
            </a:extLst>
          </p:cNvPr>
          <p:cNvGrpSpPr/>
          <p:nvPr/>
        </p:nvGrpSpPr>
        <p:grpSpPr>
          <a:xfrm>
            <a:off x="6715584" y="1619108"/>
            <a:ext cx="5035672" cy="3938638"/>
            <a:chOff x="6715584" y="1619108"/>
            <a:chExt cx="5035672" cy="3938638"/>
          </a:xfrm>
        </p:grpSpPr>
        <p:sp>
          <p:nvSpPr>
            <p:cNvPr id="3" name="Rectángulo 2">
              <a:extLst>
                <a:ext uri="{FF2B5EF4-FFF2-40B4-BE49-F238E27FC236}">
                  <a16:creationId xmlns:a16="http://schemas.microsoft.com/office/drawing/2014/main" id="{69185A18-15A4-D030-A6BC-4531C8C5557C}"/>
                </a:ext>
              </a:extLst>
            </p:cNvPr>
            <p:cNvSpPr/>
            <p:nvPr/>
          </p:nvSpPr>
          <p:spPr>
            <a:xfrm>
              <a:off x="6715584" y="2309235"/>
              <a:ext cx="5035672" cy="32485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6" name="Picture 2" descr="Gráfico de respuestas de formularios. Título de la pregunta: Cargo. Número de respuestas: 39 respuestas.">
              <a:extLst>
                <a:ext uri="{FF2B5EF4-FFF2-40B4-BE49-F238E27FC236}">
                  <a16:creationId xmlns:a16="http://schemas.microsoft.com/office/drawing/2014/main" id="{DE0BBB14-2059-71E6-A05C-4A056D99AEC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0738" b="79937"/>
            <a:stretch/>
          </p:blipFill>
          <p:spPr bwMode="auto">
            <a:xfrm>
              <a:off x="6715584" y="1619108"/>
              <a:ext cx="5035672" cy="810467"/>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Imagen 10" descr="Texto&#10;&#10;Descripción generada automáticamente con confianza baja">
            <a:extLst>
              <a:ext uri="{FF2B5EF4-FFF2-40B4-BE49-F238E27FC236}">
                <a16:creationId xmlns:a16="http://schemas.microsoft.com/office/drawing/2014/main" id="{DCC6B01F-CC04-51B4-07A9-0880A23D58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8237" y="2723120"/>
            <a:ext cx="4693099" cy="2409771"/>
          </a:xfrm>
          <a:prstGeom prst="rect">
            <a:avLst/>
          </a:prstGeom>
        </p:spPr>
      </p:pic>
    </p:spTree>
    <p:extLst>
      <p:ext uri="{BB962C8B-B14F-4D97-AF65-F5344CB8AC3E}">
        <p14:creationId xmlns:p14="http://schemas.microsoft.com/office/powerpoint/2010/main" val="384802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ráfico de respuestas de formularios. Título de la pregunta: Su caja implementó políticas (ej. haberes diferenciales, exenciones parciales o totales, préstamos a tasas subsidiadas, etc.) para Jóvenes y/o Nóveles. Número de respuestas: 39 respuestas.">
            <a:extLst>
              <a:ext uri="{FF2B5EF4-FFF2-40B4-BE49-F238E27FC236}">
                <a16:creationId xmlns:a16="http://schemas.microsoft.com/office/drawing/2014/main" id="{7D25EB7C-CA86-2156-9287-5D48704C12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66" y="1345916"/>
            <a:ext cx="8501740" cy="3855672"/>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a16="http://schemas.microsoft.com/office/drawing/2014/main" id="{EA6B9B53-FE35-E736-6469-5A3D4CCFAE7A}"/>
              </a:ext>
            </a:extLst>
          </p:cNvPr>
          <p:cNvSpPr txBox="1">
            <a:spLocks/>
          </p:cNvSpPr>
          <p:nvPr/>
        </p:nvSpPr>
        <p:spPr>
          <a:xfrm>
            <a:off x="389387" y="365125"/>
            <a:ext cx="1104916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tx2">
                    <a:lumMod val="50000"/>
                    <a:lumOff val="50000"/>
                  </a:schemeClr>
                </a:solidFill>
                <a:effectLst>
                  <a:outerShdw blurRad="38100" dist="38100" dir="2700000" algn="tl">
                    <a:srgbClr val="000000">
                      <a:alpha val="43137"/>
                    </a:srgbClr>
                  </a:outerShdw>
                </a:effectLst>
              </a:rPr>
              <a:t>Políticas diferenciales para Jóvenes/Noveles?</a:t>
            </a:r>
          </a:p>
        </p:txBody>
      </p:sp>
      <p:pic>
        <p:nvPicPr>
          <p:cNvPr id="2052" name="Picture 4" descr="La importancia de los aplausos | Hoy">
            <a:extLst>
              <a:ext uri="{FF2B5EF4-FFF2-40B4-BE49-F238E27FC236}">
                <a16:creationId xmlns:a16="http://schemas.microsoft.com/office/drawing/2014/main" id="{367896FD-B54E-F7C0-B984-F5E8210856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0785" y="3429000"/>
            <a:ext cx="1450430" cy="893514"/>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B2179C1D-A9A0-9663-00BC-9E3785062146}"/>
              </a:ext>
            </a:extLst>
          </p:cNvPr>
          <p:cNvSpPr txBox="1"/>
          <p:nvPr/>
        </p:nvSpPr>
        <p:spPr>
          <a:xfrm>
            <a:off x="4882860" y="4510729"/>
            <a:ext cx="2777114" cy="369332"/>
          </a:xfrm>
          <a:prstGeom prst="rect">
            <a:avLst/>
          </a:prstGeom>
          <a:noFill/>
        </p:spPr>
        <p:txBody>
          <a:bodyPr wrap="square" rtlCol="0">
            <a:spAutoFit/>
          </a:bodyPr>
          <a:lstStyle/>
          <a:p>
            <a:r>
              <a:rPr lang="es-ES" b="1" i="1" dirty="0"/>
              <a:t>Sesgo de participación?</a:t>
            </a:r>
          </a:p>
        </p:txBody>
      </p:sp>
      <p:pic>
        <p:nvPicPr>
          <p:cNvPr id="2054" name="Picture 6" descr="Gráfico de respuestas de formularios. Título de la pregunta: Las politícas implementadas ¿son homogéneas o diferenciales entre jóvenes y nóveles?&#10;ACLARACION: dependiendo de su respuesta el formulario se abrirá o no, en sucesivas consultas. &#10;Es decir: si su Caja cuenta con políticas similares (Op. Homogéneas) para jóvenes y nóveles, o no distingue entre dos grupos, responderá una sola vez. &#10;&#10;&#10;En cambio, si se hubieren estructurado en diferentes programas, políticas, o beneficios para jóvenes y para nóveles - ej. afiliados que se incorporan al sistema con más de 50 años de edad -  (Op. Diferenciales) lo responderá por separado uno a continuación del otro. . Número de respuestas: 39 respuestas.">
            <a:extLst>
              <a:ext uri="{FF2B5EF4-FFF2-40B4-BE49-F238E27FC236}">
                <a16:creationId xmlns:a16="http://schemas.microsoft.com/office/drawing/2014/main" id="{815B008A-52B7-DE37-8D01-BCD343E076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8907" y="3273752"/>
            <a:ext cx="7321293" cy="3320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94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87ECA6-CE40-2112-7E60-370D0017B965}"/>
              </a:ext>
            </a:extLst>
          </p:cNvPr>
          <p:cNvSpPr>
            <a:spLocks noGrp="1"/>
          </p:cNvSpPr>
          <p:nvPr>
            <p:ph type="title"/>
          </p:nvPr>
        </p:nvSpPr>
        <p:spPr>
          <a:xfrm>
            <a:off x="321040" y="156332"/>
            <a:ext cx="11085226" cy="818030"/>
          </a:xfrm>
        </p:spPr>
        <p:txBody>
          <a:bodyPr>
            <a:normAutofit fontScale="90000"/>
          </a:bodyPr>
          <a:lstStyle/>
          <a:p>
            <a:pPr algn="ctr"/>
            <a:r>
              <a:rPr lang="es-ES" sz="3600" b="1" dirty="0">
                <a:solidFill>
                  <a:schemeClr val="tx2">
                    <a:lumMod val="50000"/>
                    <a:lumOff val="50000"/>
                  </a:schemeClr>
                </a:solidFill>
                <a:effectLst>
                  <a:outerShdw blurRad="38100" dist="38100" dir="2700000" algn="tl">
                    <a:srgbClr val="000000">
                      <a:alpha val="43137"/>
                    </a:srgbClr>
                  </a:outerShdw>
                </a:effectLst>
              </a:rPr>
              <a:t>Criterios para definir Jóvenes/Noveles, Jóvenes y Noveles. </a:t>
            </a:r>
          </a:p>
        </p:txBody>
      </p:sp>
      <p:pic>
        <p:nvPicPr>
          <p:cNvPr id="4098" name="Picture 2" descr="Gráfico de respuestas de formularios. Título de la pregunta: ¿Qué criterio se utiliza para determinar al joven/novel Profesional?&#10;(seleccione la o las opciones que correspondan). Número de respuestas: 30 respuestas.">
            <a:extLst>
              <a:ext uri="{FF2B5EF4-FFF2-40B4-BE49-F238E27FC236}">
                <a16:creationId xmlns:a16="http://schemas.microsoft.com/office/drawing/2014/main" id="{EBA98F37-4A5C-DED3-BEE9-990AD3CB6C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951" y="1172494"/>
            <a:ext cx="5250357" cy="2668248"/>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7580698C-A4BA-7977-7B12-FACA235D764C}"/>
              </a:ext>
            </a:extLst>
          </p:cNvPr>
          <p:cNvSpPr txBox="1"/>
          <p:nvPr/>
        </p:nvSpPr>
        <p:spPr>
          <a:xfrm>
            <a:off x="2204204" y="1532257"/>
            <a:ext cx="1753849" cy="461665"/>
          </a:xfrm>
          <a:prstGeom prst="rect">
            <a:avLst/>
          </a:prstGeom>
          <a:noFill/>
        </p:spPr>
        <p:txBody>
          <a:bodyPr wrap="square" rtlCol="0">
            <a:spAutoFit/>
          </a:bodyPr>
          <a:lstStyle/>
          <a:p>
            <a:r>
              <a:rPr lang="es-ES" sz="2400" b="1" dirty="0"/>
              <a:t>19% (5-33)</a:t>
            </a:r>
          </a:p>
        </p:txBody>
      </p:sp>
      <p:pic>
        <p:nvPicPr>
          <p:cNvPr id="4102" name="Picture 6" descr="Gráfico de respuestas de formularios. Título de la pregunta: ¿Qué criterio se utiliza para determinar al joven Profesional?&#10; (Es posible marcar más de una opción)&#10;. Número de respuestas: 9 respuestas.">
            <a:extLst>
              <a:ext uri="{FF2B5EF4-FFF2-40B4-BE49-F238E27FC236}">
                <a16:creationId xmlns:a16="http://schemas.microsoft.com/office/drawing/2014/main" id="{8911AFB1-486E-100F-4AE5-F548E91F8C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5908" y="1172494"/>
            <a:ext cx="5250358" cy="266824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de flecha 5">
            <a:extLst>
              <a:ext uri="{FF2B5EF4-FFF2-40B4-BE49-F238E27FC236}">
                <a16:creationId xmlns:a16="http://schemas.microsoft.com/office/drawing/2014/main" id="{682C97E1-D9C6-FF39-867D-10C3905511DE}"/>
              </a:ext>
            </a:extLst>
          </p:cNvPr>
          <p:cNvCxnSpPr/>
          <p:nvPr/>
        </p:nvCxnSpPr>
        <p:spPr>
          <a:xfrm flipH="1">
            <a:off x="9788577" y="2668249"/>
            <a:ext cx="599606" cy="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4104" name="Picture 8" descr="Gráfico de respuestas de formularios. Título de la pregunta: ¿Qué criterio se utiliza para determinar al novel Profesional?&#10; (Es posible marcar más de una opción)&#10;. Número de respuestas: 9 respuestas.">
            <a:extLst>
              <a:ext uri="{FF2B5EF4-FFF2-40B4-BE49-F238E27FC236}">
                <a16:creationId xmlns:a16="http://schemas.microsoft.com/office/drawing/2014/main" id="{77B34C8F-9A68-3A99-4A66-9D0FBE91A5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0950" y="3952466"/>
            <a:ext cx="5250357" cy="26682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4F351C84-517D-B776-F38B-8FFD05CC4D4E}"/>
              </a:ext>
            </a:extLst>
          </p:cNvPr>
          <p:cNvSpPr txBox="1"/>
          <p:nvPr/>
        </p:nvSpPr>
        <p:spPr>
          <a:xfrm>
            <a:off x="7931601" y="1532257"/>
            <a:ext cx="2274159" cy="461665"/>
          </a:xfrm>
          <a:prstGeom prst="rect">
            <a:avLst/>
          </a:prstGeom>
          <a:noFill/>
        </p:spPr>
        <p:txBody>
          <a:bodyPr wrap="square" rtlCol="0">
            <a:spAutoFit/>
          </a:bodyPr>
          <a:lstStyle/>
          <a:p>
            <a:r>
              <a:rPr lang="es-ES" sz="2400" b="1" dirty="0"/>
              <a:t>16% (5,5-33)</a:t>
            </a:r>
          </a:p>
        </p:txBody>
      </p:sp>
    </p:spTree>
    <p:extLst>
      <p:ext uri="{BB962C8B-B14F-4D97-AF65-F5344CB8AC3E}">
        <p14:creationId xmlns:p14="http://schemas.microsoft.com/office/powerpoint/2010/main" val="378157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AA8DC8-008B-CCF3-0DBB-3BD8C06597A0}"/>
              </a:ext>
            </a:extLst>
          </p:cNvPr>
          <p:cNvSpPr>
            <a:spLocks noGrp="1"/>
          </p:cNvSpPr>
          <p:nvPr>
            <p:ph type="title"/>
          </p:nvPr>
        </p:nvSpPr>
        <p:spPr>
          <a:xfrm>
            <a:off x="701439" y="455066"/>
            <a:ext cx="10515600" cy="1325563"/>
          </a:xfrm>
        </p:spPr>
        <p:txBody>
          <a:bodyPr/>
          <a:lstStyle/>
          <a:p>
            <a:r>
              <a:rPr lang="es-ES" b="1" dirty="0"/>
              <a:t>Reflexiones</a:t>
            </a:r>
            <a:r>
              <a:rPr lang="es-ES" dirty="0"/>
              <a:t>:</a:t>
            </a:r>
          </a:p>
        </p:txBody>
      </p:sp>
      <p:sp>
        <p:nvSpPr>
          <p:cNvPr id="8" name="CuadroTexto 7">
            <a:extLst>
              <a:ext uri="{FF2B5EF4-FFF2-40B4-BE49-F238E27FC236}">
                <a16:creationId xmlns:a16="http://schemas.microsoft.com/office/drawing/2014/main" id="{53F3619B-326E-F30A-9A88-96BAA139A085}"/>
              </a:ext>
            </a:extLst>
          </p:cNvPr>
          <p:cNvSpPr txBox="1"/>
          <p:nvPr/>
        </p:nvSpPr>
        <p:spPr>
          <a:xfrm>
            <a:off x="3155979" y="2035806"/>
            <a:ext cx="6272833" cy="1785104"/>
          </a:xfrm>
          <a:prstGeom prst="rect">
            <a:avLst/>
          </a:prstGeom>
          <a:noFill/>
        </p:spPr>
        <p:txBody>
          <a:bodyPr wrap="square" rtlCol="0">
            <a:spAutoFit/>
          </a:bodyPr>
          <a:lstStyle/>
          <a:p>
            <a:pPr marL="285750" indent="-285750">
              <a:buFont typeface="Wingdings" panose="05000000000000000000" pitchFamily="2" charset="2"/>
              <a:buChar char="ü"/>
            </a:pPr>
            <a:r>
              <a:rPr lang="es-ES" sz="2200" b="1" i="1" dirty="0"/>
              <a:t>Para qué diferenciar Jóvenes de Noveles?</a:t>
            </a:r>
          </a:p>
          <a:p>
            <a:pPr marL="285750" indent="-285750">
              <a:buFont typeface="Wingdings" panose="05000000000000000000" pitchFamily="2" charset="2"/>
              <a:buChar char="ü"/>
            </a:pPr>
            <a:endParaRPr lang="es-ES" sz="2200" b="1" i="1" dirty="0"/>
          </a:p>
          <a:p>
            <a:pPr marL="285750" indent="-285750">
              <a:buFont typeface="Wingdings" panose="05000000000000000000" pitchFamily="2" charset="2"/>
              <a:buChar char="ü"/>
            </a:pPr>
            <a:r>
              <a:rPr lang="es-ES" sz="2200" b="1" i="1" dirty="0"/>
              <a:t>Cómo Influye en la Seguridad Social?</a:t>
            </a:r>
          </a:p>
          <a:p>
            <a:pPr marL="285750" indent="-285750">
              <a:buFont typeface="Wingdings" panose="05000000000000000000" pitchFamily="2" charset="2"/>
              <a:buChar char="ü"/>
            </a:pPr>
            <a:endParaRPr lang="es-ES" sz="2200" b="1" i="1" dirty="0"/>
          </a:p>
          <a:p>
            <a:pPr marL="285750" indent="-285750">
              <a:buFont typeface="Wingdings" panose="05000000000000000000" pitchFamily="2" charset="2"/>
              <a:buChar char="ü"/>
            </a:pPr>
            <a:r>
              <a:rPr lang="es-ES" sz="2200" b="1" i="1" dirty="0"/>
              <a:t>Estandarizar los criterios según Profesión? </a:t>
            </a:r>
          </a:p>
        </p:txBody>
      </p:sp>
      <p:cxnSp>
        <p:nvCxnSpPr>
          <p:cNvPr id="5" name="Conector recto de flecha 4">
            <a:extLst>
              <a:ext uri="{FF2B5EF4-FFF2-40B4-BE49-F238E27FC236}">
                <a16:creationId xmlns:a16="http://schemas.microsoft.com/office/drawing/2014/main" id="{C1A2BC2D-D9ED-EB70-14DA-96EB0212A97A}"/>
              </a:ext>
            </a:extLst>
          </p:cNvPr>
          <p:cNvCxnSpPr/>
          <p:nvPr/>
        </p:nvCxnSpPr>
        <p:spPr>
          <a:xfrm>
            <a:off x="5846164" y="4122295"/>
            <a:ext cx="0" cy="764498"/>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6" name="CuadroTexto 5">
            <a:extLst>
              <a:ext uri="{FF2B5EF4-FFF2-40B4-BE49-F238E27FC236}">
                <a16:creationId xmlns:a16="http://schemas.microsoft.com/office/drawing/2014/main" id="{9255658A-6840-53E8-77F6-C9E4FD8B8EC0}"/>
              </a:ext>
            </a:extLst>
          </p:cNvPr>
          <p:cNvSpPr txBox="1"/>
          <p:nvPr/>
        </p:nvSpPr>
        <p:spPr>
          <a:xfrm>
            <a:off x="1818208" y="4886793"/>
            <a:ext cx="9398831" cy="1107996"/>
          </a:xfrm>
          <a:prstGeom prst="rect">
            <a:avLst/>
          </a:prstGeom>
          <a:noFill/>
        </p:spPr>
        <p:txBody>
          <a:bodyPr wrap="square" rtlCol="0">
            <a:spAutoFit/>
          </a:bodyPr>
          <a:lstStyle/>
          <a:p>
            <a:r>
              <a:rPr lang="es-ES" sz="2200" b="1" i="1" dirty="0"/>
              <a:t>Considerar: </a:t>
            </a:r>
          </a:p>
          <a:p>
            <a:r>
              <a:rPr lang="es-ES" sz="2200" b="1" i="1" dirty="0"/>
              <a:t>	Aportes:  </a:t>
            </a:r>
            <a:r>
              <a:rPr lang="es-ES" sz="2200" i="1" dirty="0"/>
              <a:t>interesa los años aportados, se considera la moratoria?</a:t>
            </a:r>
          </a:p>
          <a:p>
            <a:r>
              <a:rPr lang="es-ES" sz="2200" b="1" i="1" dirty="0"/>
              <a:t>	Beneficios: </a:t>
            </a:r>
            <a:r>
              <a:rPr lang="es-ES" sz="2200" i="1" dirty="0"/>
              <a:t>se accede con la </a:t>
            </a:r>
            <a:r>
              <a:rPr lang="es-ES" sz="2200" b="1" i="1" dirty="0"/>
              <a:t>edad</a:t>
            </a:r>
          </a:p>
        </p:txBody>
      </p:sp>
    </p:spTree>
    <p:extLst>
      <p:ext uri="{BB962C8B-B14F-4D97-AF65-F5344CB8AC3E}">
        <p14:creationId xmlns:p14="http://schemas.microsoft.com/office/powerpoint/2010/main" val="209753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6763</TotalTime>
  <Words>1560</Words>
  <Application>Microsoft Office PowerPoint</Application>
  <PresentationFormat>Panorámica</PresentationFormat>
  <Paragraphs>96</Paragraphs>
  <Slides>20</Slides>
  <Notes>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20</vt:i4>
      </vt:variant>
    </vt:vector>
  </HeadingPairs>
  <TitlesOfParts>
    <vt:vector size="27" baseType="lpstr">
      <vt:lpstr>Aptos</vt:lpstr>
      <vt:lpstr>Aptos Display</vt:lpstr>
      <vt:lpstr>Arial</vt:lpstr>
      <vt:lpstr>Fira Sans</vt:lpstr>
      <vt:lpstr>Söhne</vt:lpstr>
      <vt:lpstr>Wingdings</vt:lpstr>
      <vt:lpstr>Tema de Office</vt:lpstr>
      <vt:lpstr>Presentación de PowerPoint</vt:lpstr>
      <vt:lpstr>Contexto</vt:lpstr>
      <vt:lpstr>Objetivos:</vt:lpstr>
      <vt:lpstr>Organización  de la Encuesta</vt:lpstr>
      <vt:lpstr>¿De los directivos quienes contestaron la encuesta?</vt:lpstr>
      <vt:lpstr>Datos del encuestado: generalidades</vt:lpstr>
      <vt:lpstr>Presentación de PowerPoint</vt:lpstr>
      <vt:lpstr>Criterios para definir Jóvenes/Noveles, Jóvenes y Noveles. </vt:lpstr>
      <vt:lpstr>Reflexiones:</vt:lpstr>
      <vt:lpstr>¿Quién se comunica con los jóvenes/noveles?</vt:lpstr>
      <vt:lpstr>¿Quién se comunica con los jóvenes/noveles?</vt:lpstr>
      <vt:lpstr>Presentación de PowerPoint</vt:lpstr>
      <vt:lpstr>¿Su caja cuenta con un plan de aportes  diferenciales para afiliados recientes?</vt:lpstr>
      <vt:lpstr>¿Su caja cuenta con beneficios diferenciales para Jóvenes/Noveles?</vt:lpstr>
      <vt:lpstr>Seguimiento de  solicitudes de beneficios por los afiliados recientes </vt:lpstr>
      <vt:lpstr>Presentación de PowerPoint</vt:lpstr>
      <vt:lpstr>Presentación de PowerPoint</vt:lpstr>
      <vt:lpstr>Acciones educativas llevadas a cabo por las cajas </vt:lpstr>
      <vt:lpstr>Panel I: Consideraciones Finales</vt:lpstr>
      <vt:lpstr>Muchas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Edgardo Avico</dc:creator>
  <cp:lastModifiedBy>Edgardo Avico</cp:lastModifiedBy>
  <cp:revision>35</cp:revision>
  <dcterms:created xsi:type="dcterms:W3CDTF">2024-05-03T14:19:52Z</dcterms:created>
  <dcterms:modified xsi:type="dcterms:W3CDTF">2024-05-16T13:32:48Z</dcterms:modified>
</cp:coreProperties>
</file>